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341" r:id="rId2"/>
    <p:sldId id="342" r:id="rId3"/>
  </p:sldIdLst>
  <p:sldSz cx="9144000" cy="6858000" type="screen4x3"/>
  <p:notesSz cx="6794500" cy="9931400"/>
  <p:embeddedFontLst>
    <p:embeddedFont>
      <p:font typeface="Arial Unicode MS" panose="020B0604020202020204" charset="-128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Futura Com Medium" panose="02000604030000020003" pitchFamily="2" charset="0"/>
      <p:regular r:id="rId10"/>
      <p:italic r:id="rId11"/>
    </p:embeddedFont>
    <p:embeddedFont>
      <p:font typeface="FangSong" panose="020B0604020202020204" charset="-122"/>
      <p:regular r:id="rId12"/>
    </p:embeddedFont>
    <p:embeddedFont>
      <p:font typeface="Futura Com Light" panose="020B0402020204020303" pitchFamily="34" charset="0"/>
      <p:regular r:id="rId13"/>
      <p:italic r:id="rId14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lling, Benedikt" initials="RB" lastIdx="8" clrIdx="0"/>
  <p:cmAuthor id="1" name="FUFW" initials="F" lastIdx="8" clrIdx="1">
    <p:extLst/>
  </p:cmAuthor>
  <p:cmAuthor id="2" name="Herbes, Carsten" initials="C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A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7" autoAdjust="0"/>
    <p:restoredTop sz="78272" autoAdjust="0"/>
  </p:normalViewPr>
  <p:slideViewPr>
    <p:cSldViewPr snapToGrid="0">
      <p:cViewPr varScale="1">
        <p:scale>
          <a:sx n="54" d="100"/>
          <a:sy n="54" d="100"/>
        </p:scale>
        <p:origin x="183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35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commentAuthors" Target="commentAuthors.xml"/><Relationship Id="rId10" Type="http://schemas.openxmlformats.org/officeDocument/2006/relationships/font" Target="fonts/font6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9BA919C6-16B7-40DA-9237-BCA9A507ECF8}" type="datetimeFigureOut">
              <a:rPr lang="de-DE" smtClean="0"/>
              <a:pPr/>
              <a:t>27.09.2019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241425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8"/>
            <a:ext cx="2944283" cy="49829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982D9E2A-D28F-4876-A8DD-86734FA840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86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D9E2A-D28F-4876-A8DD-86734FA84088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53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D9E2A-D28F-4876-A8DD-86734FA84088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21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482600" y="2503488"/>
            <a:ext cx="6858000" cy="884237"/>
          </a:xfrm>
          <a:prstGeom prst="rect">
            <a:avLst/>
          </a:prstGeom>
        </p:spPr>
        <p:txBody>
          <a:bodyPr anchor="b"/>
          <a:lstStyle>
            <a:lvl1pPr algn="l">
              <a:defRPr sz="5000" b="1">
                <a:latin typeface="+mj-lt"/>
                <a:ea typeface="FangSong" panose="02010609060101010101" pitchFamily="49" charset="-122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82600" y="3487738"/>
            <a:ext cx="6858000" cy="550862"/>
          </a:xfrm>
          <a:prstGeom prst="rect">
            <a:avLst/>
          </a:prstGeom>
        </p:spPr>
        <p:txBody>
          <a:bodyPr lIns="144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7433819" y="6368946"/>
            <a:ext cx="1714499" cy="4890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utura Com Medium" panose="02000604030000020003" pitchFamily="2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-8383" y="6534727"/>
            <a:ext cx="8676133" cy="323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utura Com Medium" panose="02000604030000020003" pitchFamily="2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487234" y="6568209"/>
            <a:ext cx="1015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/>
                </a:solidFill>
                <a:latin typeface="+mn-lt"/>
                <a:cs typeface="Arial Unicode MS" panose="020B0604020202020204" pitchFamily="34" charset="-128"/>
              </a:rPr>
              <a:t>www.hfwu.de</a:t>
            </a:r>
            <a:endParaRPr lang="de-DE" sz="1100" dirty="0">
              <a:solidFill>
                <a:schemeClr val="bg1"/>
              </a:solidFill>
              <a:latin typeface="+mn-lt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5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 hasCustomPrompt="1"/>
          </p:nvPr>
        </p:nvSpPr>
        <p:spPr>
          <a:xfrm>
            <a:off x="532800" y="530225"/>
            <a:ext cx="6314400" cy="663575"/>
          </a:xfrm>
          <a:prstGeom prst="rect">
            <a:avLst/>
          </a:prstGeom>
        </p:spPr>
        <p:txBody>
          <a:bodyPr lIns="0" anchor="t" anchorCtr="0"/>
          <a:lstStyle>
            <a:lvl1pPr algn="l">
              <a:defRPr sz="5500" b="1" baseline="0">
                <a:latin typeface="+mj-lt"/>
              </a:defRPr>
            </a:lvl1pPr>
          </a:lstStyle>
          <a:p>
            <a:r>
              <a:rPr lang="de-DE" dirty="0" smtClean="0"/>
              <a:t>Headline I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32799" y="1414463"/>
            <a:ext cx="8064000" cy="425154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err="1" smtClean="0"/>
              <a:t>Subline</a:t>
            </a:r>
            <a:endParaRPr lang="de-DE" dirty="0" smtClean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32799" y="2060281"/>
            <a:ext cx="8064000" cy="3984920"/>
          </a:xfrm>
          <a:prstGeom prst="rect">
            <a:avLst/>
          </a:prstGeom>
        </p:spPr>
        <p:txBody>
          <a:bodyPr lIns="0" t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0" y="6506738"/>
            <a:ext cx="331236" cy="156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dirty="0">
              <a:latin typeface="+mj-lt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7764586" y="6466563"/>
            <a:ext cx="100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  <a:cs typeface="Arial Unicode MS" panose="020B0604020202020204" pitchFamily="34" charset="-128"/>
              </a:rPr>
              <a:t>www.hfwu.de</a:t>
            </a:r>
            <a:endParaRPr lang="de-DE" sz="1000" b="0" dirty="0">
              <a:solidFill>
                <a:schemeClr val="tx1"/>
              </a:solidFill>
              <a:latin typeface="+mj-lt"/>
              <a:cs typeface="Arial Unicode MS" panose="020B0604020202020204" pitchFamily="34" charset="-128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3900" y="6464746"/>
            <a:ext cx="6913686" cy="209938"/>
          </a:xfrm>
          <a:prstGeom prst="rect">
            <a:avLst/>
          </a:prstGeom>
        </p:spPr>
        <p:txBody>
          <a:bodyPr anchor="t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|   BEG-Umfrage: Human- und Sozialkapital 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6464747"/>
            <a:ext cx="800100" cy="209938"/>
          </a:xfrm>
          <a:prstGeom prst="rect">
            <a:avLst/>
          </a:prstGeom>
        </p:spPr>
        <p:txBody>
          <a:bodyPr anchor="t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493762CA-0EDC-4FEF-94CF-9D5B4DBD839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4939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32799" y="1152000"/>
            <a:ext cx="8064000" cy="4802400"/>
          </a:xfrm>
          <a:prstGeom prst="rect">
            <a:avLst/>
          </a:prstGeom>
        </p:spPr>
        <p:txBody>
          <a:bodyPr lIns="0" tIns="46800" anchor="t" anchorCtr="0">
            <a:norm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685800" indent="-3429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028700" indent="-342900">
              <a:buSzPct val="50000"/>
              <a:buFont typeface="Futura Com Light" panose="020B0402020204020303" pitchFamily="2" charset="0"/>
              <a:buChar char="o"/>
              <a:defRPr sz="2000">
                <a:latin typeface="+mj-lt"/>
              </a:defRPr>
            </a:lvl3pPr>
          </a:lstStyle>
          <a:p>
            <a:pPr lvl="0"/>
            <a:r>
              <a:rPr lang="de-DE" dirty="0" smtClean="0"/>
              <a:t>Layer I</a:t>
            </a:r>
          </a:p>
          <a:p>
            <a:pPr lvl="1"/>
            <a:r>
              <a:rPr lang="de-DE" dirty="0" smtClean="0"/>
              <a:t>Layer II</a:t>
            </a:r>
          </a:p>
          <a:p>
            <a:pPr lvl="2"/>
            <a:r>
              <a:rPr lang="de-DE" dirty="0" smtClean="0"/>
              <a:t>Layer III</a:t>
            </a:r>
          </a:p>
        </p:txBody>
      </p:sp>
      <p:sp>
        <p:nvSpPr>
          <p:cNvPr id="20" name="Titel 1"/>
          <p:cNvSpPr>
            <a:spLocks noGrp="1"/>
          </p:cNvSpPr>
          <p:nvPr>
            <p:ph type="title" hasCustomPrompt="1"/>
          </p:nvPr>
        </p:nvSpPr>
        <p:spPr>
          <a:xfrm>
            <a:off x="532800" y="606277"/>
            <a:ext cx="6314400" cy="434975"/>
          </a:xfrm>
          <a:prstGeom prst="rect">
            <a:avLst/>
          </a:prstGeom>
        </p:spPr>
        <p:txBody>
          <a:bodyPr lIns="0" tIns="0" anchor="t">
            <a:normAutofit/>
          </a:bodyPr>
          <a:lstStyle>
            <a:lvl1pPr algn="l">
              <a:defRPr sz="3400" b="1" baseline="0">
                <a:latin typeface="+mj-lt"/>
              </a:defRPr>
            </a:lvl1pPr>
          </a:lstStyle>
          <a:p>
            <a:r>
              <a:rPr lang="de-DE" dirty="0" smtClean="0"/>
              <a:t>Headline II</a:t>
            </a:r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0" y="6506738"/>
            <a:ext cx="331236" cy="156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dirty="0">
              <a:latin typeface="+mj-lt"/>
            </a:endParaRPr>
          </a:p>
        </p:txBody>
      </p:sp>
      <p:sp>
        <p:nvSpPr>
          <p:cNvPr id="17" name="Textfeld 16"/>
          <p:cNvSpPr txBox="1"/>
          <p:nvPr userDrawn="1"/>
        </p:nvSpPr>
        <p:spPr>
          <a:xfrm>
            <a:off x="7764586" y="6466563"/>
            <a:ext cx="100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  <a:cs typeface="Arial Unicode MS" panose="020B0604020202020204" pitchFamily="34" charset="-128"/>
              </a:rPr>
              <a:t>www.hfwu.de</a:t>
            </a:r>
            <a:endParaRPr lang="de-DE" sz="1000" b="0" dirty="0">
              <a:solidFill>
                <a:schemeClr val="tx1"/>
              </a:solidFill>
              <a:latin typeface="+mj-lt"/>
              <a:cs typeface="Arial Unicode MS" panose="020B0604020202020204" pitchFamily="34" charset="-128"/>
            </a:endParaRPr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3900" y="6464746"/>
            <a:ext cx="6913686" cy="209938"/>
          </a:xfrm>
          <a:prstGeom prst="rect">
            <a:avLst/>
          </a:prstGeom>
        </p:spPr>
        <p:txBody>
          <a:bodyPr anchor="t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|   BEG-Umfrage: Human- und Sozialkapital </a:t>
            </a:r>
            <a:endParaRPr lang="de-DE" dirty="0"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6464747"/>
            <a:ext cx="800100" cy="209938"/>
          </a:xfrm>
          <a:prstGeom prst="rect">
            <a:avLst/>
          </a:prstGeom>
        </p:spPr>
        <p:txBody>
          <a:bodyPr anchor="t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493762CA-0EDC-4FEF-94CF-9D5B4DBD839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04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532800" y="606277"/>
            <a:ext cx="6314400" cy="434975"/>
          </a:xfrm>
          <a:prstGeom prst="rect">
            <a:avLst/>
          </a:prstGeom>
        </p:spPr>
        <p:txBody>
          <a:bodyPr lIns="0" tIns="0" anchor="t">
            <a:normAutofit/>
          </a:bodyPr>
          <a:lstStyle>
            <a:lvl1pPr algn="l">
              <a:defRPr sz="3400" b="0" baseline="0">
                <a:latin typeface="+mj-lt"/>
              </a:defRPr>
            </a:lvl1pPr>
          </a:lstStyle>
          <a:p>
            <a:r>
              <a:rPr lang="de-DE" dirty="0" smtClean="0"/>
              <a:t>Headline III</a:t>
            </a:r>
            <a:endParaRPr lang="de-DE" dirty="0"/>
          </a:p>
        </p:txBody>
      </p:sp>
      <p:sp>
        <p:nvSpPr>
          <p:cNvPr id="18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32799" y="1152000"/>
            <a:ext cx="4039200" cy="4802400"/>
          </a:xfrm>
          <a:prstGeom prst="rect">
            <a:avLst/>
          </a:prstGeom>
        </p:spPr>
        <p:txBody>
          <a:bodyPr lIns="0" tIns="46800" anchor="t" anchorCtr="0">
            <a:norm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latin typeface="+mj-lt"/>
              </a:defRPr>
            </a:lvl1pPr>
            <a:lvl2pPr marL="685800" indent="-3429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latin typeface="+mj-lt"/>
              </a:defRPr>
            </a:lvl2pPr>
            <a:lvl3pPr marL="1028700" indent="-342900">
              <a:buSzPct val="50000"/>
              <a:buFont typeface="Futura Com Light" panose="020B0402020204020303" pitchFamily="2" charset="0"/>
              <a:buChar char="o"/>
              <a:defRPr sz="1800">
                <a:latin typeface="+mj-lt"/>
              </a:defRPr>
            </a:lvl3pPr>
          </a:lstStyle>
          <a:p>
            <a:pPr lvl="0"/>
            <a:r>
              <a:rPr lang="de-DE" dirty="0" smtClean="0"/>
              <a:t>Layer I</a:t>
            </a:r>
          </a:p>
          <a:p>
            <a:pPr lvl="1"/>
            <a:r>
              <a:rPr lang="de-DE" dirty="0" smtClean="0"/>
              <a:t>Layer II</a:t>
            </a:r>
          </a:p>
          <a:p>
            <a:pPr lvl="2"/>
            <a:r>
              <a:rPr lang="de-DE" dirty="0" smtClean="0"/>
              <a:t>Layer III</a:t>
            </a:r>
          </a:p>
        </p:txBody>
      </p:sp>
      <p:sp>
        <p:nvSpPr>
          <p:cNvPr id="19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571999" y="1152525"/>
            <a:ext cx="4041913" cy="480377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>
                <a:latin typeface="+mj-lt"/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0" y="6506738"/>
            <a:ext cx="331236" cy="156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dirty="0">
              <a:latin typeface="+mj-lt"/>
            </a:endParaRPr>
          </a:p>
        </p:txBody>
      </p:sp>
      <p:sp>
        <p:nvSpPr>
          <p:cNvPr id="21" name="Textfeld 20"/>
          <p:cNvSpPr txBox="1"/>
          <p:nvPr userDrawn="1"/>
        </p:nvSpPr>
        <p:spPr>
          <a:xfrm>
            <a:off x="7764586" y="6466563"/>
            <a:ext cx="100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  <a:cs typeface="Arial Unicode MS" panose="020B0604020202020204" pitchFamily="34" charset="-128"/>
              </a:rPr>
              <a:t>www.hfwu.de</a:t>
            </a:r>
            <a:endParaRPr lang="de-DE" sz="1000" b="0" dirty="0">
              <a:solidFill>
                <a:schemeClr val="tx1"/>
              </a:solidFill>
              <a:latin typeface="+mj-lt"/>
              <a:cs typeface="Arial Unicode MS" panose="020B0604020202020204" pitchFamily="34" charset="-128"/>
            </a:endParaRPr>
          </a:p>
        </p:txBody>
      </p:sp>
      <p:sp>
        <p:nvSpPr>
          <p:cNvPr id="2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3900" y="6464746"/>
            <a:ext cx="6913686" cy="209938"/>
          </a:xfrm>
          <a:prstGeom prst="rect">
            <a:avLst/>
          </a:prstGeom>
        </p:spPr>
        <p:txBody>
          <a:bodyPr anchor="t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|   BEG-Umfrage: Human- und Sozialkapital </a:t>
            </a:r>
            <a:endParaRPr lang="de-DE" dirty="0"/>
          </a:p>
        </p:txBody>
      </p:sp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6464747"/>
            <a:ext cx="800100" cy="209938"/>
          </a:xfrm>
          <a:prstGeom prst="rect">
            <a:avLst/>
          </a:prstGeom>
        </p:spPr>
        <p:txBody>
          <a:bodyPr anchor="t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493762CA-0EDC-4FEF-94CF-9D5B4DBD839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258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532799" y="704850"/>
            <a:ext cx="8064000" cy="5340351"/>
          </a:xfrm>
          <a:prstGeom prst="rect">
            <a:avLst/>
          </a:prstGeom>
        </p:spPr>
        <p:txBody>
          <a:bodyPr lIns="90000" tIns="36000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>
                <a:latin typeface="+mj-lt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0" y="6506738"/>
            <a:ext cx="331236" cy="156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dirty="0">
              <a:latin typeface="+mj-lt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7764586" y="6466563"/>
            <a:ext cx="100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  <a:cs typeface="Arial Unicode MS" panose="020B0604020202020204" pitchFamily="34" charset="-128"/>
              </a:rPr>
              <a:t>www.hfwu.de</a:t>
            </a:r>
            <a:endParaRPr lang="de-DE" sz="1000" b="0" dirty="0">
              <a:solidFill>
                <a:schemeClr val="tx1"/>
              </a:solidFill>
              <a:latin typeface="+mj-lt"/>
              <a:cs typeface="Arial Unicode MS" panose="020B0604020202020204" pitchFamily="34" charset="-128"/>
            </a:endParaRP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3900" y="6464746"/>
            <a:ext cx="6913686" cy="209938"/>
          </a:xfrm>
          <a:prstGeom prst="rect">
            <a:avLst/>
          </a:prstGeom>
        </p:spPr>
        <p:txBody>
          <a:bodyPr anchor="t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|   BEG-Umfrage: Human- und Sozialkapital 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6464747"/>
            <a:ext cx="800100" cy="209938"/>
          </a:xfrm>
          <a:prstGeom prst="rect">
            <a:avLst/>
          </a:prstGeom>
        </p:spPr>
        <p:txBody>
          <a:bodyPr anchor="t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493762CA-0EDC-4FEF-94CF-9D5B4DBD839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080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98238" y="34848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5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half" idx="13" hasCustomPrompt="1"/>
          </p:nvPr>
        </p:nvSpPr>
        <p:spPr>
          <a:xfrm>
            <a:off x="6573600" y="34848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8</a:t>
            </a:r>
          </a:p>
        </p:txBody>
      </p:sp>
      <p:sp>
        <p:nvSpPr>
          <p:cNvPr id="11" name="Inhaltsplatzhalter 3"/>
          <p:cNvSpPr>
            <a:spLocks noGrp="1"/>
          </p:cNvSpPr>
          <p:nvPr>
            <p:ph sz="half" idx="14" hasCustomPrompt="1"/>
          </p:nvPr>
        </p:nvSpPr>
        <p:spPr>
          <a:xfrm>
            <a:off x="4546800" y="34848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7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half" idx="15" hasCustomPrompt="1"/>
          </p:nvPr>
        </p:nvSpPr>
        <p:spPr>
          <a:xfrm>
            <a:off x="2523600" y="34848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6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16" hasCustomPrompt="1"/>
          </p:nvPr>
        </p:nvSpPr>
        <p:spPr>
          <a:xfrm>
            <a:off x="6573600" y="9036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4</a:t>
            </a:r>
          </a:p>
        </p:txBody>
      </p:sp>
      <p:sp>
        <p:nvSpPr>
          <p:cNvPr id="14" name="Inhaltsplatzhalter 3"/>
          <p:cNvSpPr>
            <a:spLocks noGrp="1"/>
          </p:cNvSpPr>
          <p:nvPr>
            <p:ph sz="half" idx="17" hasCustomPrompt="1"/>
          </p:nvPr>
        </p:nvSpPr>
        <p:spPr>
          <a:xfrm>
            <a:off x="4546800" y="9036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3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half" idx="18" hasCustomPrompt="1"/>
          </p:nvPr>
        </p:nvSpPr>
        <p:spPr>
          <a:xfrm>
            <a:off x="2523600" y="9036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2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19" hasCustomPrompt="1"/>
          </p:nvPr>
        </p:nvSpPr>
        <p:spPr>
          <a:xfrm>
            <a:off x="496800" y="903600"/>
            <a:ext cx="1947600" cy="2520000"/>
          </a:xfrm>
          <a:prstGeom prst="rect">
            <a:avLst/>
          </a:prstGeom>
        </p:spPr>
        <p:txBody>
          <a:bodyPr lIns="90000" tIns="46800" bIns="468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+mj-lt"/>
              </a:defRPr>
            </a:lvl1pPr>
          </a:lstStyle>
          <a:p>
            <a:pPr lvl="0"/>
            <a:r>
              <a:rPr lang="de-DE" dirty="0" smtClean="0"/>
              <a:t>1</a:t>
            </a:r>
          </a:p>
        </p:txBody>
      </p:sp>
      <p:sp>
        <p:nvSpPr>
          <p:cNvPr id="25" name="Rechteck 24"/>
          <p:cNvSpPr/>
          <p:nvPr userDrawn="1"/>
        </p:nvSpPr>
        <p:spPr>
          <a:xfrm>
            <a:off x="0" y="6506738"/>
            <a:ext cx="331236" cy="156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dirty="0">
              <a:latin typeface="+mj-lt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7764586" y="6466563"/>
            <a:ext cx="100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 smtClean="0">
                <a:solidFill>
                  <a:schemeClr val="tx1"/>
                </a:solidFill>
                <a:latin typeface="+mj-lt"/>
                <a:cs typeface="Arial Unicode MS" panose="020B0604020202020204" pitchFamily="34" charset="-128"/>
              </a:rPr>
              <a:t>www.hfwu.de</a:t>
            </a:r>
            <a:endParaRPr lang="de-DE" sz="1000" b="0" dirty="0">
              <a:solidFill>
                <a:schemeClr val="tx1"/>
              </a:solidFill>
              <a:latin typeface="+mj-lt"/>
              <a:cs typeface="Arial Unicode MS" panose="020B0604020202020204" pitchFamily="34" charset="-128"/>
            </a:endParaRPr>
          </a:p>
        </p:txBody>
      </p:sp>
      <p:sp>
        <p:nvSpPr>
          <p:cNvPr id="2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3900" y="6464746"/>
            <a:ext cx="6913686" cy="209938"/>
          </a:xfrm>
          <a:prstGeom prst="rect">
            <a:avLst/>
          </a:prstGeom>
        </p:spPr>
        <p:txBody>
          <a:bodyPr anchor="t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|   BEG-Umfrage: Human- und Sozialkapital </a:t>
            </a:r>
            <a:endParaRPr lang="de-DE" dirty="0"/>
          </a:p>
        </p:txBody>
      </p:sp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6464747"/>
            <a:ext cx="800100" cy="209938"/>
          </a:xfrm>
          <a:prstGeom prst="rect">
            <a:avLst/>
          </a:prstGeom>
        </p:spPr>
        <p:txBody>
          <a:bodyPr anchor="t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493762CA-0EDC-4FEF-94CF-9D5B4DBD839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1454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7425182" y="228309"/>
            <a:ext cx="1718818" cy="65278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utura Com Medium" panose="02000604030000020003" pitchFamily="2" charset="0"/>
            </a:endParaRPr>
          </a:p>
        </p:txBody>
      </p:sp>
      <p:pic>
        <p:nvPicPr>
          <p:cNvPr id="8" name="Bild 15" descr="HfWU_invers.eps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19" y="332861"/>
            <a:ext cx="1080000" cy="44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9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370778"/>
              </p:ext>
            </p:extLst>
          </p:nvPr>
        </p:nvGraphicFramePr>
        <p:xfrm>
          <a:off x="533400" y="1331494"/>
          <a:ext cx="8062914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653">
                  <a:extLst>
                    <a:ext uri="{9D8B030D-6E8A-4147-A177-3AD203B41FA5}">
                      <a16:colId xmlns:a16="http://schemas.microsoft.com/office/drawing/2014/main" val="807323410"/>
                    </a:ext>
                  </a:extLst>
                </a:gridCol>
                <a:gridCol w="5117431">
                  <a:extLst>
                    <a:ext uri="{9D8B030D-6E8A-4147-A177-3AD203B41FA5}">
                      <a16:colId xmlns:a16="http://schemas.microsoft.com/office/drawing/2014/main" val="404243551"/>
                    </a:ext>
                  </a:extLst>
                </a:gridCol>
                <a:gridCol w="1553830">
                  <a:extLst>
                    <a:ext uri="{9D8B030D-6E8A-4147-A177-3AD203B41FA5}">
                      <a16:colId xmlns:a16="http://schemas.microsoft.com/office/drawing/2014/main" val="4008951516"/>
                    </a:ext>
                  </a:extLst>
                </a:gridCol>
              </a:tblGrid>
              <a:tr h="19187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Zeit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Thema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chemeClr val="tx1"/>
                          </a:solidFill>
                        </a:rPr>
                        <a:t>ReferentIn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347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17.30 – 17.45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Einführung und Überblick: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Motivationen zur Promotion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Promovierende Institutionen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Mögliche</a:t>
                      </a:r>
                      <a:r>
                        <a:rPr lang="de-DE" baseline="0" dirty="0" smtClean="0"/>
                        <a:t> Einbindung </a:t>
                      </a:r>
                      <a:r>
                        <a:rPr lang="de-DE" baseline="0" dirty="0" err="1" smtClean="0"/>
                        <a:t>HfWU</a:t>
                      </a:r>
                      <a:endParaRPr lang="de-D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Formale Voraussetzungen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Herbes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7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17.45 – 18.00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dirty="0" smtClean="0"/>
                        <a:t>Finanzierung einer Promotion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Beschäftigung</a:t>
                      </a:r>
                      <a:r>
                        <a:rPr lang="de-DE" baseline="0" dirty="0" smtClean="0"/>
                        <a:t> in Forschungsprojekten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Promotionsstipendien / Industriepromotionen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Spezielle Förderprogramme für Frauen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Herbes / C. Clausen / A. Reich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22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18:00 – 18:15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Persönliche Herausforderungen für Promovierende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Zeitbedarf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Motivation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Risiken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Umgehen</a:t>
                      </a:r>
                      <a:r>
                        <a:rPr lang="de-DE" baseline="0" dirty="0" smtClean="0"/>
                        <a:t> mit Krisen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J. Dahlin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486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18:15 – 18:30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Promovieren an einer deutschen Universität: Beispiel</a:t>
                      </a:r>
                      <a:r>
                        <a:rPr lang="de-DE" baseline="0" dirty="0" smtClean="0"/>
                        <a:t> Uni Hohenheim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Voraussetzungen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Betreuung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Vor- und Nachteile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Pekrun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90668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3400" y="377712"/>
            <a:ext cx="6314400" cy="825857"/>
          </a:xfrm>
        </p:spPr>
        <p:txBody>
          <a:bodyPr>
            <a:normAutofit fontScale="90000"/>
          </a:bodyPr>
          <a:lstStyle/>
          <a:p>
            <a:r>
              <a:rPr lang="de-DE" sz="2800" dirty="0" smtClean="0"/>
              <a:t>Agenda (1/2) Informationsveranstaltung Promovieren am 06.11.2019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|   Informationsveranstaltung zu Promotionen</a:t>
            </a:r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62CA-0EDC-4FEF-94CF-9D5B4DBD839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102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4509527"/>
              </p:ext>
            </p:extLst>
          </p:nvPr>
        </p:nvGraphicFramePr>
        <p:xfrm>
          <a:off x="533400" y="1331494"/>
          <a:ext cx="8062914" cy="443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316">
                  <a:extLst>
                    <a:ext uri="{9D8B030D-6E8A-4147-A177-3AD203B41FA5}">
                      <a16:colId xmlns:a16="http://schemas.microsoft.com/office/drawing/2014/main" val="807323410"/>
                    </a:ext>
                  </a:extLst>
                </a:gridCol>
                <a:gridCol w="5261810">
                  <a:extLst>
                    <a:ext uri="{9D8B030D-6E8A-4147-A177-3AD203B41FA5}">
                      <a16:colId xmlns:a16="http://schemas.microsoft.com/office/drawing/2014/main" val="404243551"/>
                    </a:ext>
                  </a:extLst>
                </a:gridCol>
                <a:gridCol w="1537788">
                  <a:extLst>
                    <a:ext uri="{9D8B030D-6E8A-4147-A177-3AD203B41FA5}">
                      <a16:colId xmlns:a16="http://schemas.microsoft.com/office/drawing/2014/main" val="4008951516"/>
                    </a:ext>
                  </a:extLst>
                </a:gridCol>
              </a:tblGrid>
              <a:tr h="19187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Zeit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Thema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chemeClr val="tx1"/>
                          </a:solidFill>
                        </a:rPr>
                        <a:t>ReferentIn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347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18.30 – 18:45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Promovieren an der  </a:t>
                      </a:r>
                      <a:r>
                        <a:rPr lang="de-DE" baseline="0" dirty="0" err="1" smtClean="0"/>
                        <a:t>Babes</a:t>
                      </a:r>
                      <a:r>
                        <a:rPr lang="de-DE" baseline="0" dirty="0" smtClean="0"/>
                        <a:t>-</a:t>
                      </a:r>
                      <a:r>
                        <a:rPr lang="de-DE" baseline="0" dirty="0" err="1" smtClean="0"/>
                        <a:t>Bolyai</a:t>
                      </a:r>
                      <a:r>
                        <a:rPr lang="de-DE" baseline="0" dirty="0" smtClean="0"/>
                        <a:t>-Universität </a:t>
                      </a:r>
                      <a:r>
                        <a:rPr lang="de-DE" baseline="0" dirty="0" err="1" smtClean="0"/>
                        <a:t>Cluj</a:t>
                      </a:r>
                      <a:endParaRPr lang="de-D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Voraussetzungen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Betreuung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Vor- und Nachteile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B. Kreis-Engelhardt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7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18:45 – 19:00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Promovieren in einem Promotionskolleg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Voraussetzungen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Betreuung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Vor- und Nachteile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R. Ganser / S. Kesselring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486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19:00 – 19:15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Unterstützung</a:t>
                      </a:r>
                      <a:r>
                        <a:rPr lang="de-DE" baseline="0" dirty="0" smtClean="0"/>
                        <a:t> durch </a:t>
                      </a:r>
                      <a:r>
                        <a:rPr lang="de-DE" baseline="0" dirty="0" err="1" smtClean="0"/>
                        <a:t>HfWU</a:t>
                      </a:r>
                      <a:r>
                        <a:rPr lang="de-DE" baseline="0" dirty="0" smtClean="0"/>
                        <a:t> und BW-CAR während d. Promotion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Herbes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906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19:15 – 19:30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Gewinnung eines Betreuers / einer Betreuerin an der Universität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Herbes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7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19:30 – 20.30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Thementische mit persönlicher Beratung: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Uni Hohenheim (C. Pekrun)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 smtClean="0"/>
                        <a:t>Babes</a:t>
                      </a:r>
                      <a:r>
                        <a:rPr lang="de-DE" dirty="0" smtClean="0"/>
                        <a:t>-</a:t>
                      </a:r>
                      <a:r>
                        <a:rPr lang="de-DE" dirty="0" err="1" smtClean="0"/>
                        <a:t>Bolyai</a:t>
                      </a:r>
                      <a:r>
                        <a:rPr lang="de-DE" dirty="0" smtClean="0"/>
                        <a:t>-Universität (B. Kreis-Engelhardt)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Gewinnung eines Betreuers / einer Betreuerin (C. Herbes)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Finanzierung (C. Clausen / A. Reich)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950629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Agenda (2/2)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|   Informationsveranstaltung zu Promotionen</a:t>
            </a:r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62CA-0EDC-4FEF-94CF-9D5B4DBD8394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59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FWU">
      <a:dk1>
        <a:srgbClr val="091D39"/>
      </a:dk1>
      <a:lt1>
        <a:sysClr val="window" lastClr="FFFFFF"/>
      </a:lt1>
      <a:dk2>
        <a:srgbClr val="091D39"/>
      </a:dk2>
      <a:lt2>
        <a:srgbClr val="FFFFFF"/>
      </a:lt2>
      <a:accent1>
        <a:srgbClr val="FABB00"/>
      </a:accent1>
      <a:accent2>
        <a:srgbClr val="F8D46A"/>
      </a:accent2>
      <a:accent3>
        <a:srgbClr val="F5E4AC"/>
      </a:accent3>
      <a:accent4>
        <a:srgbClr val="091D39"/>
      </a:accent4>
      <a:accent5>
        <a:srgbClr val="2A4887"/>
      </a:accent5>
      <a:accent6>
        <a:srgbClr val="456A92"/>
      </a:accent6>
      <a:hlink>
        <a:srgbClr val="FABB00"/>
      </a:hlink>
      <a:folHlink>
        <a:srgbClr val="00305E"/>
      </a:folHlink>
    </a:clrScheme>
    <a:fontScheme name="Benutzerdefiniert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9K_HfWU_PPT_Vorlage_mit_Folien_4_3.potx" id="{1FF35973-1C71-4A0F-8E28-9B6DA2F7E2D5}" vid="{35A3ACD5-A052-4C70-8BA5-85612EF14A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9K_HfWU_PPT_Vorlage_4_3</Template>
  <TotalTime>0</TotalTime>
  <Words>223</Words>
  <Application>Microsoft Office PowerPoint</Application>
  <PresentationFormat>Bildschirmpräsentation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Calibri</vt:lpstr>
      <vt:lpstr>Futura Com Medium</vt:lpstr>
      <vt:lpstr>FangSong</vt:lpstr>
      <vt:lpstr>Futura Com Light</vt:lpstr>
      <vt:lpstr>Office Theme</vt:lpstr>
      <vt:lpstr>Agenda (1/2) Informationsveranstaltung Promovieren am 06.11.2019</vt:lpstr>
      <vt:lpstr>Agenda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Maik</dc:creator>
  <cp:lastModifiedBy>Herbes, Carsten</cp:lastModifiedBy>
  <cp:revision>462</cp:revision>
  <cp:lastPrinted>2017-11-28T11:35:41Z</cp:lastPrinted>
  <dcterms:created xsi:type="dcterms:W3CDTF">2016-02-10T10:38:19Z</dcterms:created>
  <dcterms:modified xsi:type="dcterms:W3CDTF">2019-09-27T13:10:47Z</dcterms:modified>
</cp:coreProperties>
</file>