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4"/>
  </p:notesMasterIdLst>
  <p:sldIdLst>
    <p:sldId id="262" r:id="rId5"/>
    <p:sldId id="257" r:id="rId6"/>
    <p:sldId id="271" r:id="rId7"/>
    <p:sldId id="270" r:id="rId8"/>
    <p:sldId id="269" r:id="rId9"/>
    <p:sldId id="277" r:id="rId10"/>
    <p:sldId id="272" r:id="rId11"/>
    <p:sldId id="264" r:id="rId12"/>
    <p:sldId id="273" r:id="rId13"/>
    <p:sldId id="259" r:id="rId14"/>
    <p:sldId id="275" r:id="rId15"/>
    <p:sldId id="274" r:id="rId16"/>
    <p:sldId id="265" r:id="rId17"/>
    <p:sldId id="267" r:id="rId18"/>
    <p:sldId id="276" r:id="rId19"/>
    <p:sldId id="268" r:id="rId20"/>
    <p:sldId id="260" r:id="rId21"/>
    <p:sldId id="263" r:id="rId22"/>
    <p:sldId id="258" r:id="rId2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898F"/>
    <a:srgbClr val="7EA6AD"/>
    <a:srgbClr val="FDEAE6"/>
    <a:srgbClr val="85C28F"/>
    <a:srgbClr val="D8ECF3"/>
    <a:srgbClr val="E6F5E9"/>
    <a:srgbClr val="F1E4DC"/>
    <a:srgbClr val="AAC8C7"/>
    <a:srgbClr val="866642"/>
    <a:srgbClr val="E5F4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C11680-5D7C-094A-8D2D-608D0DB908C0}" v="99" dt="2022-01-23T14:32:48.1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4"/>
  </p:normalViewPr>
  <p:slideViewPr>
    <p:cSldViewPr snapToGrid="0" snapToObjects="1">
      <p:cViewPr varScale="1">
        <p:scale>
          <a:sx n="106" d="100"/>
          <a:sy n="106" d="100"/>
        </p:scale>
        <p:origin x="7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uehler, Jana Stefanie" userId="ee417f53-d201-4685-a481-6e546633a560" providerId="ADAL" clId="{48C11680-5D7C-094A-8D2D-608D0DB908C0}"/>
    <pc:docChg chg="custSel modSld">
      <pc:chgData name="Buehler, Jana Stefanie" userId="ee417f53-d201-4685-a481-6e546633a560" providerId="ADAL" clId="{48C11680-5D7C-094A-8D2D-608D0DB908C0}" dt="2022-01-23T14:49:54.251" v="333" actId="1076"/>
      <pc:docMkLst>
        <pc:docMk/>
      </pc:docMkLst>
      <pc:sldChg chg="modSp mod">
        <pc:chgData name="Buehler, Jana Stefanie" userId="ee417f53-d201-4685-a481-6e546633a560" providerId="ADAL" clId="{48C11680-5D7C-094A-8D2D-608D0DB908C0}" dt="2022-01-23T14:31:35.446" v="99" actId="20577"/>
        <pc:sldMkLst>
          <pc:docMk/>
          <pc:sldMk cId="2001471780" sldId="257"/>
        </pc:sldMkLst>
        <pc:spChg chg="mod">
          <ac:chgData name="Buehler, Jana Stefanie" userId="ee417f53-d201-4685-a481-6e546633a560" providerId="ADAL" clId="{48C11680-5D7C-094A-8D2D-608D0DB908C0}" dt="2022-01-23T14:31:35.446" v="99" actId="20577"/>
          <ac:spMkLst>
            <pc:docMk/>
            <pc:sldMk cId="2001471780" sldId="257"/>
            <ac:spMk id="2" creationId="{AB72FC48-F677-3C43-93A1-503D13B113E2}"/>
          </ac:spMkLst>
        </pc:spChg>
      </pc:sldChg>
      <pc:sldChg chg="modSp">
        <pc:chgData name="Buehler, Jana Stefanie" userId="ee417f53-d201-4685-a481-6e546633a560" providerId="ADAL" clId="{48C11680-5D7C-094A-8D2D-608D0DB908C0}" dt="2022-01-23T13:31:40.331" v="97"/>
        <pc:sldMkLst>
          <pc:docMk/>
          <pc:sldMk cId="259130044" sldId="258"/>
        </pc:sldMkLst>
        <pc:spChg chg="mod">
          <ac:chgData name="Buehler, Jana Stefanie" userId="ee417f53-d201-4685-a481-6e546633a560" providerId="ADAL" clId="{48C11680-5D7C-094A-8D2D-608D0DB908C0}" dt="2022-01-23T13:31:40.331" v="97"/>
          <ac:spMkLst>
            <pc:docMk/>
            <pc:sldMk cId="259130044" sldId="258"/>
            <ac:spMk id="5" creationId="{5B25D906-7423-A84C-A7C6-F03C082D6636}"/>
          </ac:spMkLst>
        </pc:spChg>
      </pc:sldChg>
      <pc:sldChg chg="modSp mod">
        <pc:chgData name="Buehler, Jana Stefanie" userId="ee417f53-d201-4685-a481-6e546633a560" providerId="ADAL" clId="{48C11680-5D7C-094A-8D2D-608D0DB908C0}" dt="2022-01-23T14:49:38.951" v="332" actId="20577"/>
        <pc:sldMkLst>
          <pc:docMk/>
          <pc:sldMk cId="1932494345" sldId="260"/>
        </pc:sldMkLst>
        <pc:spChg chg="mod">
          <ac:chgData name="Buehler, Jana Stefanie" userId="ee417f53-d201-4685-a481-6e546633a560" providerId="ADAL" clId="{48C11680-5D7C-094A-8D2D-608D0DB908C0}" dt="2022-01-23T14:49:38.951" v="332" actId="20577"/>
          <ac:spMkLst>
            <pc:docMk/>
            <pc:sldMk cId="1932494345" sldId="260"/>
            <ac:spMk id="10" creationId="{DF754FDB-A18C-7C4B-A366-E2667E5975A5}"/>
          </ac:spMkLst>
        </pc:spChg>
      </pc:sldChg>
      <pc:sldChg chg="modSp mod">
        <pc:chgData name="Buehler, Jana Stefanie" userId="ee417f53-d201-4685-a481-6e546633a560" providerId="ADAL" clId="{48C11680-5D7C-094A-8D2D-608D0DB908C0}" dt="2022-01-23T14:49:54.251" v="333" actId="1076"/>
        <pc:sldMkLst>
          <pc:docMk/>
          <pc:sldMk cId="4286941918" sldId="263"/>
        </pc:sldMkLst>
        <pc:spChg chg="mod">
          <ac:chgData name="Buehler, Jana Stefanie" userId="ee417f53-d201-4685-a481-6e546633a560" providerId="ADAL" clId="{48C11680-5D7C-094A-8D2D-608D0DB908C0}" dt="2022-01-23T14:49:54.251" v="333" actId="1076"/>
          <ac:spMkLst>
            <pc:docMk/>
            <pc:sldMk cId="4286941918" sldId="263"/>
            <ac:spMk id="2" creationId="{AB72FC48-F677-3C43-93A1-503D13B113E2}"/>
          </ac:spMkLst>
        </pc:spChg>
      </pc:sldChg>
      <pc:sldChg chg="modSp mod">
        <pc:chgData name="Buehler, Jana Stefanie" userId="ee417f53-d201-4685-a481-6e546633a560" providerId="ADAL" clId="{48C11680-5D7C-094A-8D2D-608D0DB908C0}" dt="2022-01-23T14:37:09.424" v="153" actId="20577"/>
        <pc:sldMkLst>
          <pc:docMk/>
          <pc:sldMk cId="3066597369" sldId="264"/>
        </pc:sldMkLst>
        <pc:spChg chg="mod">
          <ac:chgData name="Buehler, Jana Stefanie" userId="ee417f53-d201-4685-a481-6e546633a560" providerId="ADAL" clId="{48C11680-5D7C-094A-8D2D-608D0DB908C0}" dt="2022-01-23T14:37:09.424" v="153" actId="20577"/>
          <ac:spMkLst>
            <pc:docMk/>
            <pc:sldMk cId="3066597369" sldId="264"/>
            <ac:spMk id="2" creationId="{AB72FC48-F677-3C43-93A1-503D13B113E2}"/>
          </ac:spMkLst>
        </pc:spChg>
      </pc:sldChg>
      <pc:sldChg chg="modSp mod">
        <pc:chgData name="Buehler, Jana Stefanie" userId="ee417f53-d201-4685-a481-6e546633a560" providerId="ADAL" clId="{48C11680-5D7C-094A-8D2D-608D0DB908C0}" dt="2022-01-23T14:48:14.029" v="320" actId="20577"/>
        <pc:sldMkLst>
          <pc:docMk/>
          <pc:sldMk cId="1698542039" sldId="265"/>
        </pc:sldMkLst>
        <pc:spChg chg="mod">
          <ac:chgData name="Buehler, Jana Stefanie" userId="ee417f53-d201-4685-a481-6e546633a560" providerId="ADAL" clId="{48C11680-5D7C-094A-8D2D-608D0DB908C0}" dt="2022-01-23T14:48:14.029" v="320" actId="20577"/>
          <ac:spMkLst>
            <pc:docMk/>
            <pc:sldMk cId="1698542039" sldId="265"/>
            <ac:spMk id="3" creationId="{4D42FC61-2068-6F49-89B3-20A6BFB466A4}"/>
          </ac:spMkLst>
        </pc:spChg>
      </pc:sldChg>
      <pc:sldChg chg="addSp delSp modSp mod">
        <pc:chgData name="Buehler, Jana Stefanie" userId="ee417f53-d201-4685-a481-6e546633a560" providerId="ADAL" clId="{48C11680-5D7C-094A-8D2D-608D0DB908C0}" dt="2022-01-23T14:48:02.404" v="311" actId="20577"/>
        <pc:sldMkLst>
          <pc:docMk/>
          <pc:sldMk cId="3855894096" sldId="267"/>
        </pc:sldMkLst>
        <pc:spChg chg="mod">
          <ac:chgData name="Buehler, Jana Stefanie" userId="ee417f53-d201-4685-a481-6e546633a560" providerId="ADAL" clId="{48C11680-5D7C-094A-8D2D-608D0DB908C0}" dt="2022-01-23T14:48:02.404" v="311" actId="20577"/>
          <ac:spMkLst>
            <pc:docMk/>
            <pc:sldMk cId="3855894096" sldId="267"/>
            <ac:spMk id="3" creationId="{4D42FC61-2068-6F49-89B3-20A6BFB466A4}"/>
          </ac:spMkLst>
        </pc:spChg>
        <pc:picChg chg="del">
          <ac:chgData name="Buehler, Jana Stefanie" userId="ee417f53-d201-4685-a481-6e546633a560" providerId="ADAL" clId="{48C11680-5D7C-094A-8D2D-608D0DB908C0}" dt="2022-01-23T10:23:07.395" v="0" actId="478"/>
          <ac:picMkLst>
            <pc:docMk/>
            <pc:sldMk cId="3855894096" sldId="267"/>
            <ac:picMk id="8" creationId="{B147AAAA-C296-E74E-A8F5-9D0A6B642BCA}"/>
          </ac:picMkLst>
        </pc:picChg>
        <pc:picChg chg="add mod">
          <ac:chgData name="Buehler, Jana Stefanie" userId="ee417f53-d201-4685-a481-6e546633a560" providerId="ADAL" clId="{48C11680-5D7C-094A-8D2D-608D0DB908C0}" dt="2022-01-23T10:23:43.738" v="12" actId="1076"/>
          <ac:picMkLst>
            <pc:docMk/>
            <pc:sldMk cId="3855894096" sldId="267"/>
            <ac:picMk id="10" creationId="{CC885CD3-6EC6-0641-B651-BE66986A7526}"/>
          </ac:picMkLst>
        </pc:picChg>
      </pc:sldChg>
      <pc:sldChg chg="modSp mod">
        <pc:chgData name="Buehler, Jana Stefanie" userId="ee417f53-d201-4685-a481-6e546633a560" providerId="ADAL" clId="{48C11680-5D7C-094A-8D2D-608D0DB908C0}" dt="2022-01-23T14:48:57.207" v="324" actId="313"/>
        <pc:sldMkLst>
          <pc:docMk/>
          <pc:sldMk cId="470389798" sldId="268"/>
        </pc:sldMkLst>
        <pc:spChg chg="mod">
          <ac:chgData name="Buehler, Jana Stefanie" userId="ee417f53-d201-4685-a481-6e546633a560" providerId="ADAL" clId="{48C11680-5D7C-094A-8D2D-608D0DB908C0}" dt="2022-01-23T14:48:57.207" v="324" actId="313"/>
          <ac:spMkLst>
            <pc:docMk/>
            <pc:sldMk cId="470389798" sldId="268"/>
            <ac:spMk id="2" creationId="{AB72FC48-F677-3C43-93A1-503D13B113E2}"/>
          </ac:spMkLst>
        </pc:spChg>
      </pc:sldChg>
      <pc:sldChg chg="modSp mod">
        <pc:chgData name="Buehler, Jana Stefanie" userId="ee417f53-d201-4685-a481-6e546633a560" providerId="ADAL" clId="{48C11680-5D7C-094A-8D2D-608D0DB908C0}" dt="2022-01-23T14:34:08.742" v="129" actId="27636"/>
        <pc:sldMkLst>
          <pc:docMk/>
          <pc:sldMk cId="2970135139" sldId="269"/>
        </pc:sldMkLst>
        <pc:spChg chg="mod">
          <ac:chgData name="Buehler, Jana Stefanie" userId="ee417f53-d201-4685-a481-6e546633a560" providerId="ADAL" clId="{48C11680-5D7C-094A-8D2D-608D0DB908C0}" dt="2022-01-23T14:34:08.742" v="129" actId="27636"/>
          <ac:spMkLst>
            <pc:docMk/>
            <pc:sldMk cId="2970135139" sldId="269"/>
            <ac:spMk id="2" creationId="{AB72FC48-F677-3C43-93A1-503D13B113E2}"/>
          </ac:spMkLst>
        </pc:spChg>
      </pc:sldChg>
      <pc:sldChg chg="modSp mod">
        <pc:chgData name="Buehler, Jana Stefanie" userId="ee417f53-d201-4685-a481-6e546633a560" providerId="ADAL" clId="{48C11680-5D7C-094A-8D2D-608D0DB908C0}" dt="2022-01-23T14:32:56.842" v="126" actId="20577"/>
        <pc:sldMkLst>
          <pc:docMk/>
          <pc:sldMk cId="64822043" sldId="270"/>
        </pc:sldMkLst>
        <pc:spChg chg="mod">
          <ac:chgData name="Buehler, Jana Stefanie" userId="ee417f53-d201-4685-a481-6e546633a560" providerId="ADAL" clId="{48C11680-5D7C-094A-8D2D-608D0DB908C0}" dt="2022-01-23T14:32:56.842" v="126" actId="20577"/>
          <ac:spMkLst>
            <pc:docMk/>
            <pc:sldMk cId="64822043" sldId="270"/>
            <ac:spMk id="2" creationId="{AB72FC48-F677-3C43-93A1-503D13B113E2}"/>
          </ac:spMkLst>
        </pc:spChg>
        <pc:spChg chg="mod">
          <ac:chgData name="Buehler, Jana Stefanie" userId="ee417f53-d201-4685-a481-6e546633a560" providerId="ADAL" clId="{48C11680-5D7C-094A-8D2D-608D0DB908C0}" dt="2022-01-23T14:32:27.167" v="117" actId="20577"/>
          <ac:spMkLst>
            <pc:docMk/>
            <pc:sldMk cId="64822043" sldId="270"/>
            <ac:spMk id="16" creationId="{C3D8057C-4308-0344-AF42-6F10EAC9C9F7}"/>
          </ac:spMkLst>
        </pc:spChg>
      </pc:sldChg>
      <pc:sldChg chg="modSp mod">
        <pc:chgData name="Buehler, Jana Stefanie" userId="ee417f53-d201-4685-a481-6e546633a560" providerId="ADAL" clId="{48C11680-5D7C-094A-8D2D-608D0DB908C0}" dt="2022-01-23T14:36:22.717" v="146" actId="20577"/>
        <pc:sldMkLst>
          <pc:docMk/>
          <pc:sldMk cId="1751327010" sldId="272"/>
        </pc:sldMkLst>
        <pc:spChg chg="mod">
          <ac:chgData name="Buehler, Jana Stefanie" userId="ee417f53-d201-4685-a481-6e546633a560" providerId="ADAL" clId="{48C11680-5D7C-094A-8D2D-608D0DB908C0}" dt="2022-01-23T14:36:22.717" v="146" actId="20577"/>
          <ac:spMkLst>
            <pc:docMk/>
            <pc:sldMk cId="1751327010" sldId="272"/>
            <ac:spMk id="3" creationId="{4D42FC61-2068-6F49-89B3-20A6BFB466A4}"/>
          </ac:spMkLst>
        </pc:spChg>
      </pc:sldChg>
      <pc:sldChg chg="modSp mod">
        <pc:chgData name="Buehler, Jana Stefanie" userId="ee417f53-d201-4685-a481-6e546633a560" providerId="ADAL" clId="{48C11680-5D7C-094A-8D2D-608D0DB908C0}" dt="2022-01-23T14:38:00.859" v="163" actId="20577"/>
        <pc:sldMkLst>
          <pc:docMk/>
          <pc:sldMk cId="1005409766" sldId="273"/>
        </pc:sldMkLst>
        <pc:spChg chg="mod">
          <ac:chgData name="Buehler, Jana Stefanie" userId="ee417f53-d201-4685-a481-6e546633a560" providerId="ADAL" clId="{48C11680-5D7C-094A-8D2D-608D0DB908C0}" dt="2022-01-23T14:38:00.859" v="163" actId="20577"/>
          <ac:spMkLst>
            <pc:docMk/>
            <pc:sldMk cId="1005409766" sldId="273"/>
            <ac:spMk id="3" creationId="{4D42FC61-2068-6F49-89B3-20A6BFB466A4}"/>
          </ac:spMkLst>
        </pc:spChg>
      </pc:sldChg>
      <pc:sldChg chg="modSp mod">
        <pc:chgData name="Buehler, Jana Stefanie" userId="ee417f53-d201-4685-a481-6e546633a560" providerId="ADAL" clId="{48C11680-5D7C-094A-8D2D-608D0DB908C0}" dt="2022-01-23T14:45:50.882" v="262" actId="20577"/>
        <pc:sldMkLst>
          <pc:docMk/>
          <pc:sldMk cId="2367906984" sldId="274"/>
        </pc:sldMkLst>
        <pc:spChg chg="mod">
          <ac:chgData name="Buehler, Jana Stefanie" userId="ee417f53-d201-4685-a481-6e546633a560" providerId="ADAL" clId="{48C11680-5D7C-094A-8D2D-608D0DB908C0}" dt="2022-01-23T14:43:54.186" v="241" actId="20577"/>
          <ac:spMkLst>
            <pc:docMk/>
            <pc:sldMk cId="2367906984" sldId="274"/>
            <ac:spMk id="8" creationId="{99AA896E-198E-0847-8776-B6DD02EF2996}"/>
          </ac:spMkLst>
        </pc:spChg>
        <pc:spChg chg="mod">
          <ac:chgData name="Buehler, Jana Stefanie" userId="ee417f53-d201-4685-a481-6e546633a560" providerId="ADAL" clId="{48C11680-5D7C-094A-8D2D-608D0DB908C0}" dt="2022-01-23T14:45:50.882" v="262" actId="20577"/>
          <ac:spMkLst>
            <pc:docMk/>
            <pc:sldMk cId="2367906984" sldId="274"/>
            <ac:spMk id="9" creationId="{3B9E7D32-E8E2-4D42-846D-EC7153437797}"/>
          </ac:spMkLst>
        </pc:spChg>
      </pc:sldChg>
      <pc:sldChg chg="modSp mod">
        <pc:chgData name="Buehler, Jana Stefanie" userId="ee417f53-d201-4685-a481-6e546633a560" providerId="ADAL" clId="{48C11680-5D7C-094A-8D2D-608D0DB908C0}" dt="2022-01-23T14:43:10.569" v="231" actId="20577"/>
        <pc:sldMkLst>
          <pc:docMk/>
          <pc:sldMk cId="2114159901" sldId="275"/>
        </pc:sldMkLst>
        <pc:spChg chg="mod">
          <ac:chgData name="Buehler, Jana Stefanie" userId="ee417f53-d201-4685-a481-6e546633a560" providerId="ADAL" clId="{48C11680-5D7C-094A-8D2D-608D0DB908C0}" dt="2022-01-23T14:43:10.569" v="231" actId="20577"/>
          <ac:spMkLst>
            <pc:docMk/>
            <pc:sldMk cId="2114159901" sldId="275"/>
            <ac:spMk id="3" creationId="{4D42FC61-2068-6F49-89B3-20A6BFB466A4}"/>
          </ac:spMkLst>
        </pc:spChg>
      </pc:sldChg>
      <pc:sldChg chg="addSp delSp modSp mod">
        <pc:chgData name="Buehler, Jana Stefanie" userId="ee417f53-d201-4685-a481-6e546633a560" providerId="ADAL" clId="{48C11680-5D7C-094A-8D2D-608D0DB908C0}" dt="2022-01-23T10:23:26.521" v="10" actId="1076"/>
        <pc:sldMkLst>
          <pc:docMk/>
          <pc:sldMk cId="863905946" sldId="276"/>
        </pc:sldMkLst>
        <pc:picChg chg="del">
          <ac:chgData name="Buehler, Jana Stefanie" userId="ee417f53-d201-4685-a481-6e546633a560" providerId="ADAL" clId="{48C11680-5D7C-094A-8D2D-608D0DB908C0}" dt="2022-01-23T10:23:18.309" v="6" actId="478"/>
          <ac:picMkLst>
            <pc:docMk/>
            <pc:sldMk cId="863905946" sldId="276"/>
            <ac:picMk id="8" creationId="{B147AAAA-C296-E74E-A8F5-9D0A6B642BCA}"/>
          </ac:picMkLst>
        </pc:picChg>
        <pc:picChg chg="add mod">
          <ac:chgData name="Buehler, Jana Stefanie" userId="ee417f53-d201-4685-a481-6e546633a560" providerId="ADAL" clId="{48C11680-5D7C-094A-8D2D-608D0DB908C0}" dt="2022-01-23T10:23:26.521" v="10" actId="1076"/>
          <ac:picMkLst>
            <pc:docMk/>
            <pc:sldMk cId="863905946" sldId="276"/>
            <ac:picMk id="9" creationId="{46151218-D674-054A-BA95-F9C07D12317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6BFCC-B1FE-CF4B-B461-30F67537D071}" type="datetimeFigureOut">
              <a:rPr lang="de-DE" smtClean="0"/>
              <a:t>23.01.22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Edit master text format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91D7A-C818-3B40-AA96-97D3FB4E13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1316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68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Reflection should take place in groups and discussion about </a:t>
            </a:r>
            <a:r>
              <a:rPr lang="de-DE" err="1"/>
              <a:t>reflection questions</a:t>
            </a:r>
            <a:r>
              <a:rPr lang="de-DE"/>
              <a:t>.</a:t>
            </a:r>
          </a:p>
          <a:p>
            <a:r>
              <a:rPr lang="de-DE"/>
              <a:t>Facilitator should total up the points achieved and show how many </a:t>
            </a:r>
          </a:p>
          <a:p>
            <a:r>
              <a:rPr lang="de-DE"/>
              <a:t>10 min time for reflection in the groups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96476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Facilitator should add up the totals of the individual groups and show the participants how much they could save in total. 5 min for calculation of savings.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74588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205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Facilitator should add up the totals of the individual groups and show the participants how much they were able to save in total and how many points they have achieved.</a:t>
            </a:r>
          </a:p>
          <a:p>
            <a:r>
              <a:rPr lang="de-DE"/>
              <a:t>Per person ... The </a:t>
            </a:r>
            <a:r>
              <a:rPr lang="de-DE">
                <a:sym typeface="Wingdings" pitchFamily="2" charset="2"/>
              </a:rPr>
              <a:t>moderator must extrapolate this to the number of participants.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090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937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Participants again think about individual questions and these are later compiled. Duration: 7 min.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20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 min Collect ideas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538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 min Collect ideas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5038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(Moderator on point 1: CO saving potential</a:t>
            </a:r>
            <a:r>
              <a:rPr lang="de-DE" sz="1200" baseline="-250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per year: 54 kg CO </a:t>
            </a:r>
            <a:r>
              <a:rPr lang="de-DE" sz="1200" baseline="-250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alternative: plant 5 </a:t>
            </a:r>
            <a:r>
              <a:rPr lang="de-DE" sz="1200" err="1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trees </a:t>
            </a:r>
          </a:p>
          <a:p>
            <a:r>
              <a:rPr lang="de-DE"/>
              <a:t>Facilitator on item 2: </a:t>
            </a:r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(M: Alternative: Plant 18 trees</a:t>
            </a:r>
          </a:p>
          <a:p>
            <a:r>
              <a:rPr lang="de-DE"/>
              <a:t>Moderator on item 3: </a:t>
            </a:r>
            <a:r>
              <a:rPr lang="de-DE" sz="12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ALTERNATIVE: Plant 20 </a:t>
            </a:r>
            <a:r>
              <a:rPr lang="de-DE" sz="1200" err="1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trees 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0426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3 min Collect ideas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432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Brainstorming of the participants -&gt; Collect results on the board.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3252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Tips for your commitment to mobility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445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3214F2-4960-BE48-95C0-DBAF2162D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E60D7D8-0CD9-3C43-BAB8-6C1DE6E306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83CE25-5984-9C47-BA5C-8C6EF2357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9149B-A17E-514F-A8CF-893AB0ED58BE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45EA9B-38F1-1B48-818E-F395E2097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74977C-010F-594E-A139-28E84A7C8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422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6E37B9-8EF3-264D-AD8F-AA5512D7C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3337228-3296-3142-AC56-9197AFC5E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0C4E91-BD61-F942-BA13-72DDA891C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2C3D0-1D06-CB4A-B17C-63B37ACCDA8A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804D50-7E93-E147-AA5A-0F4EE3E8B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1D0424-E7C1-F443-A5A2-97D2B907C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0597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5856249-CADE-9A4A-9AB9-D25853B7EB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439EE16-811C-B649-8F36-45F467B07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2682FA-F409-1948-95ED-58A7F71B7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2511-887D-944A-B375-EC0B66ABAE2C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6CD20D-19B4-ED4E-B886-FCE6E7E3C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00ABCA-D68E-FB43-B918-CDF89F3C1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936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F13ECF-F6D5-FF48-A0D8-2CE4AF675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533597-D4DD-7C4D-ABDB-989C98888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048381-668A-DC4E-94EF-ABA2D476D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007E-AB98-934A-A95E-9D0AB1354B20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C60270-1F13-F24F-AB35-0857349A7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152DD1-CFC2-734F-923B-51B84781B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3106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D1879C-AB26-FB49-9560-AFC404479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85F5093-8CA2-A94F-97AA-B37D99172D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D3706D-9D17-E743-951B-F3AB5A9A7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3C398-FBC2-3C4D-A5AE-2602F24A70AC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B4B83-BE25-254C-BE07-FE0FF337E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FC4174-E9BB-2E43-B3E1-DBA22266B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7099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B14D89-6481-0247-9702-133030D69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60E6D6-7B14-3044-B927-89D13DE8E6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4BFFDC1-19CB-754F-96B0-20265987C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78B0E23-8CA0-924E-AF3F-631E5FBF4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CACA-E966-4C46-8C0B-29E30F829544}" type="datetime1">
              <a:rPr lang="de-DE" smtClean="0"/>
              <a:t>23.01.22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0A5EE4E-B2AB-6B44-A1BC-CF280FB98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7D6E91-D8B0-6643-8EE6-BE5E7C63E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14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88AC0-EDA2-1C48-A8B5-120105B69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5BE692-F3AE-3149-A7A8-3518F3C2E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A1502A-C982-7644-89BB-35F5E8A89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1A747DD-64A8-5F42-ACFE-2EA52FCFF9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27CD074-3EF1-5E48-8E8C-5119ACA9C1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7F7561B-6B47-214E-A55D-D3BFEC545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56FE1-300A-2946-A74E-64C0D7586E4D}" type="datetime1">
              <a:rPr lang="de-DE" smtClean="0"/>
              <a:t>23.01.22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267B7F8-7310-1A4A-89DE-9CF08CBF9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85EB478-74A2-1A49-ADDC-9DA7E277D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401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5A6FCF-F7F4-334A-A594-72E62899C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78EC9C-4936-8E4F-AA25-ADA435811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4F32-7539-314A-B7FF-25E690C57800}" type="datetime1">
              <a:rPr lang="de-DE" smtClean="0"/>
              <a:t>23.01.22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8922F5F-A905-5F45-AB58-6B17F735F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BD0D8BB-6EF3-8348-8154-8228008DC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056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4147B17-26A4-D24D-8AB2-DCACA6465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664C-C472-EE41-B214-1C762A28A445}" type="datetime1">
              <a:rPr lang="de-DE" smtClean="0"/>
              <a:t>23.01.22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42BBCE9-6B85-6B4C-999E-22A10F3A8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73FEBE-99ED-D949-917F-53875A3BB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570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363BC9-19A5-5C48-AFCA-8081427E9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368C11-9A1C-1944-BBD6-48D157410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4F983ED-462C-4F41-B98A-8EEFEF782F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FD3AA8-CF31-F141-8E50-548976B02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4D867-5275-064C-975C-AB020962FDB4}" type="datetime1">
              <a:rPr lang="de-DE" smtClean="0"/>
              <a:t>23.01.22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125B9F-CAC3-4E45-AAB3-E529547A1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AFD8A79-DD4B-1244-A20E-C65D81BF1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45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AD325-A89D-4A45-8FF2-F0CA19A58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D405E0D-DE64-1C4F-A3F6-A830191902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B36C33A-DE20-F84C-A3EF-56F35816C7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5D4B54-688B-6D4A-B09A-46AD9DFD8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51337-D230-CA4D-B2BF-FB30B5315C17}" type="datetime1">
              <a:rPr lang="de-DE" smtClean="0"/>
              <a:t>23.01.22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DA9BBE1-B41D-884E-BDE1-C682EF3C6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97AD13-2DA4-3045-A93C-61BFEE20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60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16A9FB0-DF83-3540-A910-2C38ED06A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Edit Master Title Format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B2B7590-D894-AD4A-AAAD-D73EFB847C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Edit master text format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9F86A0-C706-F445-875E-240D47AEB8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E8FEB-3485-ED45-8F82-B49F520125B4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32362D-850C-C446-B81D-100F5E4015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3E947B-7E21-7A4A-ACB5-27B5A46B5B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817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achhaltigkeitsstrategie.de/fileadmin/Downloads/Publikationen/Gesellschaft/2020-03_N-Strategi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3FA4568A-62E5-BA45-A97E-D9CB3E2601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8000">
                <a:solidFill>
                  <a:srgbClr val="85C28F"/>
                </a:solidFill>
                <a:latin typeface="Arial Rounded MT Bold" panose="020F0704030504030204" pitchFamily="34" charset="77"/>
              </a:rPr>
              <a:t>Climate Challenge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D72AFA9A-9340-414A-A539-D4468C9C7E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2935"/>
            <a:ext cx="9144000" cy="1655762"/>
          </a:xfrm>
          <a:noFill/>
        </p:spPr>
        <p:txBody>
          <a:bodyPr>
            <a:normAutofit/>
          </a:bodyPr>
          <a:lstStyle/>
          <a:p>
            <a:r>
              <a:rPr lang="de-DE" sz="3200">
                <a:solidFill>
                  <a:srgbClr val="7EA6A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Event 4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857229" y="4907666"/>
            <a:ext cx="2881313" cy="2587625"/>
          </a:xfrm>
          <a:prstGeom prst="teardrop">
            <a:avLst>
              <a:gd name="adj" fmla="val 200000"/>
            </a:avLst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827131" y="-1442760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-638212" y="4907666"/>
            <a:ext cx="3126769" cy="2290853"/>
          </a:xfrm>
          <a:prstGeom prst="teardrop">
            <a:avLst>
              <a:gd name="adj" fmla="val 58540"/>
            </a:avLst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Oval 6">
            <a:extLst>
              <a:ext uri="{FF2B5EF4-FFF2-40B4-BE49-F238E27FC236}">
                <a16:creationId xmlns:a16="http://schemas.microsoft.com/office/drawing/2014/main" id="{EF3AB63C-25C8-1A41-AC03-70250E07852F}"/>
              </a:ext>
            </a:extLst>
          </p:cNvPr>
          <p:cNvSpPr/>
          <p:nvPr/>
        </p:nvSpPr>
        <p:spPr>
          <a:xfrm rot="21448955">
            <a:off x="7691161" y="-739499"/>
            <a:ext cx="5370499" cy="222282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  <a:gd name="connsiteX0" fmla="*/ 1974048 w 5434096"/>
              <a:gd name="connsiteY0" fmla="*/ 504233 h 1816329"/>
              <a:gd name="connsiteX1" fmla="*/ 108134 w 5434096"/>
              <a:gd name="connsiteY1" fmla="*/ 14424 h 1816329"/>
              <a:gd name="connsiteX2" fmla="*/ 5434096 w 5434096"/>
              <a:gd name="connsiteY2" fmla="*/ 990369 h 1816329"/>
              <a:gd name="connsiteX3" fmla="*/ 3414705 w 5434096"/>
              <a:gd name="connsiteY3" fmla="*/ 1798046 h 1816329"/>
              <a:gd name="connsiteX4" fmla="*/ 1974048 w 5434096"/>
              <a:gd name="connsiteY4" fmla="*/ 504233 h 1816329"/>
              <a:gd name="connsiteX0" fmla="*/ 1910451 w 5370499"/>
              <a:gd name="connsiteY0" fmla="*/ 858946 h 2171042"/>
              <a:gd name="connsiteX1" fmla="*/ 44537 w 5370499"/>
              <a:gd name="connsiteY1" fmla="*/ 369137 h 2171042"/>
              <a:gd name="connsiteX2" fmla="*/ 5370499 w 5370499"/>
              <a:gd name="connsiteY2" fmla="*/ 1345082 h 2171042"/>
              <a:gd name="connsiteX3" fmla="*/ 3351108 w 5370499"/>
              <a:gd name="connsiteY3" fmla="*/ 2152759 h 2171042"/>
              <a:gd name="connsiteX4" fmla="*/ 1910451 w 5370499"/>
              <a:gd name="connsiteY4" fmla="*/ 858946 h 21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0499" h="2171042">
                <a:moveTo>
                  <a:pt x="1910451" y="858946"/>
                </a:moveTo>
                <a:cubicBezTo>
                  <a:pt x="1359356" y="561676"/>
                  <a:pt x="658663" y="1365166"/>
                  <a:pt x="44537" y="369137"/>
                </a:cubicBezTo>
                <a:cubicBezTo>
                  <a:pt x="-569589" y="-626892"/>
                  <a:pt x="5370499" y="630529"/>
                  <a:pt x="5370499" y="1345082"/>
                </a:cubicBezTo>
                <a:cubicBezTo>
                  <a:pt x="5370499" y="2059635"/>
                  <a:pt x="3927783" y="2233782"/>
                  <a:pt x="3351108" y="2152759"/>
                </a:cubicBezTo>
                <a:cubicBezTo>
                  <a:pt x="2774433" y="2071736"/>
                  <a:pt x="2461546" y="1156216"/>
                  <a:pt x="1910451" y="858946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Oval 6">
            <a:extLst>
              <a:ext uri="{FF2B5EF4-FFF2-40B4-BE49-F238E27FC236}">
                <a16:creationId xmlns:a16="http://schemas.microsoft.com/office/drawing/2014/main" id="{1AF4A074-3526-2340-928B-411E08532F89}"/>
              </a:ext>
            </a:extLst>
          </p:cNvPr>
          <p:cNvSpPr/>
          <p:nvPr/>
        </p:nvSpPr>
        <p:spPr>
          <a:xfrm rot="21448955">
            <a:off x="46225" y="-618760"/>
            <a:ext cx="5370499" cy="222282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  <a:gd name="connsiteX0" fmla="*/ 1974048 w 5434096"/>
              <a:gd name="connsiteY0" fmla="*/ 504233 h 1816329"/>
              <a:gd name="connsiteX1" fmla="*/ 108134 w 5434096"/>
              <a:gd name="connsiteY1" fmla="*/ 14424 h 1816329"/>
              <a:gd name="connsiteX2" fmla="*/ 5434096 w 5434096"/>
              <a:gd name="connsiteY2" fmla="*/ 990369 h 1816329"/>
              <a:gd name="connsiteX3" fmla="*/ 3414705 w 5434096"/>
              <a:gd name="connsiteY3" fmla="*/ 1798046 h 1816329"/>
              <a:gd name="connsiteX4" fmla="*/ 1974048 w 5434096"/>
              <a:gd name="connsiteY4" fmla="*/ 504233 h 1816329"/>
              <a:gd name="connsiteX0" fmla="*/ 1910451 w 5370499"/>
              <a:gd name="connsiteY0" fmla="*/ 858946 h 2171042"/>
              <a:gd name="connsiteX1" fmla="*/ 44537 w 5370499"/>
              <a:gd name="connsiteY1" fmla="*/ 369137 h 2171042"/>
              <a:gd name="connsiteX2" fmla="*/ 5370499 w 5370499"/>
              <a:gd name="connsiteY2" fmla="*/ 1345082 h 2171042"/>
              <a:gd name="connsiteX3" fmla="*/ 3351108 w 5370499"/>
              <a:gd name="connsiteY3" fmla="*/ 2152759 h 2171042"/>
              <a:gd name="connsiteX4" fmla="*/ 1910451 w 5370499"/>
              <a:gd name="connsiteY4" fmla="*/ 858946 h 21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0499" h="2171042">
                <a:moveTo>
                  <a:pt x="1910451" y="858946"/>
                </a:moveTo>
                <a:cubicBezTo>
                  <a:pt x="1359356" y="561676"/>
                  <a:pt x="658663" y="1365166"/>
                  <a:pt x="44537" y="369137"/>
                </a:cubicBezTo>
                <a:cubicBezTo>
                  <a:pt x="-569589" y="-626892"/>
                  <a:pt x="5370499" y="630529"/>
                  <a:pt x="5370499" y="1345082"/>
                </a:cubicBezTo>
                <a:cubicBezTo>
                  <a:pt x="5370499" y="2059635"/>
                  <a:pt x="3927783" y="2233782"/>
                  <a:pt x="3351108" y="2152759"/>
                </a:cubicBezTo>
                <a:cubicBezTo>
                  <a:pt x="2774433" y="2071736"/>
                  <a:pt x="2461546" y="1156216"/>
                  <a:pt x="1910451" y="858946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D8C03BB9-6AAA-8349-BD53-67AE4464D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819" y="6063349"/>
            <a:ext cx="1688928" cy="56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587B1C1-5C1F-9342-B37F-15499DC93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48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25909" y="-61277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06606" y="-286305"/>
            <a:ext cx="2013212" cy="3112548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  <a:gd name="connsiteX0" fmla="*/ 26589 w 2039801"/>
              <a:gd name="connsiteY0" fmla="*/ 1922879 h 3698350"/>
              <a:gd name="connsiteX1" fmla="*/ 645444 w 2039801"/>
              <a:gd name="connsiteY1" fmla="*/ 9821 h 3698350"/>
              <a:gd name="connsiteX2" fmla="*/ 2039801 w 2039801"/>
              <a:gd name="connsiteY2" fmla="*/ 2779405 h 3698350"/>
              <a:gd name="connsiteX3" fmla="*/ 1467246 w 2039801"/>
              <a:gd name="connsiteY3" fmla="*/ 3639168 h 3698350"/>
              <a:gd name="connsiteX4" fmla="*/ 26589 w 2039801"/>
              <a:gd name="connsiteY4" fmla="*/ 1922879 h 3698350"/>
              <a:gd name="connsiteX0" fmla="*/ 0 w 2013212"/>
              <a:gd name="connsiteY0" fmla="*/ 1337077 h 3112548"/>
              <a:gd name="connsiteX1" fmla="*/ 1440658 w 2013212"/>
              <a:gd name="connsiteY1" fmla="*/ 14328 h 3112548"/>
              <a:gd name="connsiteX2" fmla="*/ 2013212 w 2013212"/>
              <a:gd name="connsiteY2" fmla="*/ 2193603 h 3112548"/>
              <a:gd name="connsiteX3" fmla="*/ 1440657 w 2013212"/>
              <a:gd name="connsiteY3" fmla="*/ 3053366 h 3112548"/>
              <a:gd name="connsiteX4" fmla="*/ 0 w 2013212"/>
              <a:gd name="connsiteY4" fmla="*/ 1337077 h 311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3212" h="3112548">
                <a:moveTo>
                  <a:pt x="0" y="1337077"/>
                </a:moveTo>
                <a:cubicBezTo>
                  <a:pt x="0" y="830571"/>
                  <a:pt x="1105123" y="-128426"/>
                  <a:pt x="1440658" y="14328"/>
                </a:cubicBezTo>
                <a:cubicBezTo>
                  <a:pt x="1776193" y="157082"/>
                  <a:pt x="2013212" y="1245723"/>
                  <a:pt x="2013212" y="2193603"/>
                </a:cubicBezTo>
                <a:cubicBezTo>
                  <a:pt x="2013212" y="3141483"/>
                  <a:pt x="1776192" y="3196120"/>
                  <a:pt x="1440657" y="3053366"/>
                </a:cubicBezTo>
                <a:cubicBezTo>
                  <a:pt x="1105122" y="2910612"/>
                  <a:pt x="0" y="1843583"/>
                  <a:pt x="0" y="1337077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526017" y="1027906"/>
            <a:ext cx="2934627" cy="2301401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32304 w 2913617"/>
              <a:gd name="connsiteY0" fmla="*/ 1432709 h 2726522"/>
              <a:gd name="connsiteX1" fmla="*/ 593285 w 2913617"/>
              <a:gd name="connsiteY1" fmla="*/ 0 h 2726522"/>
              <a:gd name="connsiteX2" fmla="*/ 2913617 w 2913617"/>
              <a:gd name="connsiteY2" fmla="*/ 138896 h 2726522"/>
              <a:gd name="connsiteX3" fmla="*/ 2913617 w 2913617"/>
              <a:gd name="connsiteY3" fmla="*/ 1432709 h 2726522"/>
              <a:gd name="connsiteX4" fmla="*/ 1472960 w 2913617"/>
              <a:gd name="connsiteY4" fmla="*/ 2726522 h 2726522"/>
              <a:gd name="connsiteX5" fmla="*/ 32303 w 2913617"/>
              <a:gd name="connsiteY5" fmla="*/ 1432709 h 2726522"/>
              <a:gd name="connsiteX6" fmla="*/ 32304 w 2913617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1 w 2892888"/>
              <a:gd name="connsiteY0" fmla="*/ 1513732 h 2807545"/>
              <a:gd name="connsiteX1" fmla="*/ 1452233 w 2892888"/>
              <a:gd name="connsiteY1" fmla="*/ 0 h 2807545"/>
              <a:gd name="connsiteX2" fmla="*/ 2892888 w 2892888"/>
              <a:gd name="connsiteY2" fmla="*/ 1967696 h 2807545"/>
              <a:gd name="connsiteX3" fmla="*/ 2881314 w 2892888"/>
              <a:gd name="connsiteY3" fmla="*/ 1513732 h 2807545"/>
              <a:gd name="connsiteX4" fmla="*/ 1440657 w 2892888"/>
              <a:gd name="connsiteY4" fmla="*/ 2807545 h 2807545"/>
              <a:gd name="connsiteX5" fmla="*/ 0 w 2892888"/>
              <a:gd name="connsiteY5" fmla="*/ 1513732 h 2807545"/>
              <a:gd name="connsiteX6" fmla="*/ 1 w 2892888"/>
              <a:gd name="connsiteY6" fmla="*/ 1513732 h 2807545"/>
              <a:gd name="connsiteX0" fmla="*/ 1 w 2892888"/>
              <a:gd name="connsiteY0" fmla="*/ 669371 h 1963184"/>
              <a:gd name="connsiteX1" fmla="*/ 1591129 w 2892888"/>
              <a:gd name="connsiteY1" fmla="*/ 591 h 1963184"/>
              <a:gd name="connsiteX2" fmla="*/ 2892888 w 2892888"/>
              <a:gd name="connsiteY2" fmla="*/ 1123335 h 1963184"/>
              <a:gd name="connsiteX3" fmla="*/ 2881314 w 2892888"/>
              <a:gd name="connsiteY3" fmla="*/ 669371 h 1963184"/>
              <a:gd name="connsiteX4" fmla="*/ 1440657 w 2892888"/>
              <a:gd name="connsiteY4" fmla="*/ 1963184 h 1963184"/>
              <a:gd name="connsiteX5" fmla="*/ 0 w 2892888"/>
              <a:gd name="connsiteY5" fmla="*/ 669371 h 1963184"/>
              <a:gd name="connsiteX6" fmla="*/ 1 w 2892888"/>
              <a:gd name="connsiteY6" fmla="*/ 669371 h 1963184"/>
              <a:gd name="connsiteX0" fmla="*/ 1 w 2892888"/>
              <a:gd name="connsiteY0" fmla="*/ 669371 h 2550042"/>
              <a:gd name="connsiteX1" fmla="*/ 1591129 w 2892888"/>
              <a:gd name="connsiteY1" fmla="*/ 591 h 2550042"/>
              <a:gd name="connsiteX2" fmla="*/ 2892888 w 2892888"/>
              <a:gd name="connsiteY2" fmla="*/ 1123335 h 2550042"/>
              <a:gd name="connsiteX3" fmla="*/ 2719269 w 2892888"/>
              <a:gd name="connsiteY3" fmla="*/ 2301401 h 2550042"/>
              <a:gd name="connsiteX4" fmla="*/ 1440657 w 2892888"/>
              <a:gd name="connsiteY4" fmla="*/ 1963184 h 2550042"/>
              <a:gd name="connsiteX5" fmla="*/ 0 w 2892888"/>
              <a:gd name="connsiteY5" fmla="*/ 669371 h 2550042"/>
              <a:gd name="connsiteX6" fmla="*/ 1 w 2892888"/>
              <a:gd name="connsiteY6" fmla="*/ 669371 h 2550042"/>
              <a:gd name="connsiteX0" fmla="*/ 1 w 2934627"/>
              <a:gd name="connsiteY0" fmla="*/ 669371 h 2550042"/>
              <a:gd name="connsiteX1" fmla="*/ 1591129 w 2934627"/>
              <a:gd name="connsiteY1" fmla="*/ 591 h 2550042"/>
              <a:gd name="connsiteX2" fmla="*/ 2892888 w 2934627"/>
              <a:gd name="connsiteY2" fmla="*/ 1123335 h 2550042"/>
              <a:gd name="connsiteX3" fmla="*/ 2719269 w 2934627"/>
              <a:gd name="connsiteY3" fmla="*/ 2301401 h 2550042"/>
              <a:gd name="connsiteX4" fmla="*/ 1440657 w 2934627"/>
              <a:gd name="connsiteY4" fmla="*/ 1963184 h 2550042"/>
              <a:gd name="connsiteX5" fmla="*/ 0 w 2934627"/>
              <a:gd name="connsiteY5" fmla="*/ 669371 h 2550042"/>
              <a:gd name="connsiteX6" fmla="*/ 1 w 2934627"/>
              <a:gd name="connsiteY6" fmla="*/ 669371 h 2550042"/>
              <a:gd name="connsiteX0" fmla="*/ 1 w 2934627"/>
              <a:gd name="connsiteY0" fmla="*/ 669371 h 2301401"/>
              <a:gd name="connsiteX1" fmla="*/ 1591129 w 2934627"/>
              <a:gd name="connsiteY1" fmla="*/ 591 h 2301401"/>
              <a:gd name="connsiteX2" fmla="*/ 2892888 w 2934627"/>
              <a:gd name="connsiteY2" fmla="*/ 1123335 h 2301401"/>
              <a:gd name="connsiteX3" fmla="*/ 2719269 w 2934627"/>
              <a:gd name="connsiteY3" fmla="*/ 2301401 h 2301401"/>
              <a:gd name="connsiteX4" fmla="*/ 1440657 w 2934627"/>
              <a:gd name="connsiteY4" fmla="*/ 1963184 h 2301401"/>
              <a:gd name="connsiteX5" fmla="*/ 0 w 2934627"/>
              <a:gd name="connsiteY5" fmla="*/ 669371 h 2301401"/>
              <a:gd name="connsiteX6" fmla="*/ 1 w 2934627"/>
              <a:gd name="connsiteY6" fmla="*/ 669371 h 230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4627" h="2301401">
                <a:moveTo>
                  <a:pt x="1" y="669371"/>
                </a:moveTo>
                <a:cubicBezTo>
                  <a:pt x="1" y="-45182"/>
                  <a:pt x="795476" y="591"/>
                  <a:pt x="1591129" y="591"/>
                </a:cubicBezTo>
                <a:cubicBezTo>
                  <a:pt x="2368431" y="629482"/>
                  <a:pt x="2115586" y="-605151"/>
                  <a:pt x="2892888" y="1123335"/>
                </a:cubicBezTo>
                <a:cubicBezTo>
                  <a:pt x="2835015" y="1516024"/>
                  <a:pt x="3112808" y="1248955"/>
                  <a:pt x="2719269" y="2301401"/>
                </a:cubicBezTo>
                <a:cubicBezTo>
                  <a:pt x="2985486" y="1268176"/>
                  <a:pt x="2236310" y="1963184"/>
                  <a:pt x="1440657" y="1963184"/>
                </a:cubicBezTo>
                <a:cubicBezTo>
                  <a:pt x="645004" y="1963184"/>
                  <a:pt x="0" y="1383924"/>
                  <a:pt x="0" y="669371"/>
                </a:cubicBezTo>
                <a:lnTo>
                  <a:pt x="1" y="669371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17931" y="4712494"/>
            <a:ext cx="3484174" cy="260393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4174" h="2543276">
                <a:moveTo>
                  <a:pt x="24126" y="1231180"/>
                </a:moveTo>
                <a:cubicBezTo>
                  <a:pt x="-89692" y="811214"/>
                  <a:pt x="205201" y="-75826"/>
                  <a:pt x="781876" y="5197"/>
                </a:cubicBezTo>
                <a:cubicBezTo>
                  <a:pt x="1358551" y="86220"/>
                  <a:pt x="3484174" y="1002763"/>
                  <a:pt x="3484174" y="1717316"/>
                </a:cubicBezTo>
                <a:cubicBezTo>
                  <a:pt x="3484174" y="2431869"/>
                  <a:pt x="2041458" y="2606016"/>
                  <a:pt x="1464783" y="2524993"/>
                </a:cubicBezTo>
                <a:cubicBezTo>
                  <a:pt x="888108" y="2443970"/>
                  <a:pt x="137944" y="1651146"/>
                  <a:pt x="24126" y="123118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99AA896E-198E-0847-8776-B6DD02EF2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145" y="2443805"/>
            <a:ext cx="8687709" cy="1325563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de-DE">
                <a:solidFill>
                  <a:srgbClr val="7EA6AD"/>
                </a:solidFill>
                <a:latin typeface="Arial Rounded MT Bold"/>
              </a:rPr>
              <a:t>Now that you have mastered the challenges, do you have any other ideas for saving CO</a:t>
            </a:r>
            <a:r>
              <a:rPr lang="de-DE" baseline="-25000">
                <a:solidFill>
                  <a:srgbClr val="7EA6AD"/>
                </a:solidFill>
                <a:latin typeface="Arial Rounded MT Bold"/>
              </a:rPr>
              <a:t>2</a:t>
            </a:r>
            <a:r>
              <a:rPr lang="de-DE">
                <a:solidFill>
                  <a:srgbClr val="7EA6AD"/>
                </a:solidFill>
                <a:latin typeface="Arial Rounded MT Bold"/>
              </a:rPr>
              <a:t> in your everyday life?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EFEFD2D-63B5-3B44-BD37-C08EFEC44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741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586571" y="4515198"/>
            <a:ext cx="2881314" cy="4047458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2753645 h 4047458"/>
              <a:gd name="connsiteX1" fmla="*/ 2226722 w 2881314"/>
              <a:gd name="connsiteY1" fmla="*/ 0 h 4047458"/>
              <a:gd name="connsiteX2" fmla="*/ 2881314 w 2881314"/>
              <a:gd name="connsiteY2" fmla="*/ 1459832 h 4047458"/>
              <a:gd name="connsiteX3" fmla="*/ 2881314 w 2881314"/>
              <a:gd name="connsiteY3" fmla="*/ 2753645 h 4047458"/>
              <a:gd name="connsiteX4" fmla="*/ 1440657 w 2881314"/>
              <a:gd name="connsiteY4" fmla="*/ 4047458 h 4047458"/>
              <a:gd name="connsiteX5" fmla="*/ 0 w 2881314"/>
              <a:gd name="connsiteY5" fmla="*/ 2753645 h 4047458"/>
              <a:gd name="connsiteX6" fmla="*/ 1 w 2881314"/>
              <a:gd name="connsiteY6" fmla="*/ 2753645 h 4047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047458">
                <a:moveTo>
                  <a:pt x="1" y="2753645"/>
                </a:moveTo>
                <a:cubicBezTo>
                  <a:pt x="1" y="2039092"/>
                  <a:pt x="1431069" y="0"/>
                  <a:pt x="2226722" y="0"/>
                </a:cubicBezTo>
                <a:lnTo>
                  <a:pt x="2881314" y="1459832"/>
                </a:lnTo>
                <a:lnTo>
                  <a:pt x="2881314" y="2753645"/>
                </a:lnTo>
                <a:cubicBezTo>
                  <a:pt x="2881314" y="3468198"/>
                  <a:pt x="2236310" y="4047458"/>
                  <a:pt x="1440657" y="4047458"/>
                </a:cubicBezTo>
                <a:cubicBezTo>
                  <a:pt x="645004" y="4047458"/>
                  <a:pt x="0" y="3468198"/>
                  <a:pt x="0" y="2753645"/>
                </a:cubicBezTo>
                <a:lnTo>
                  <a:pt x="1" y="2753645"/>
                </a:ln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831867" y="1877370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 rot="14438725">
            <a:off x="11526266" y="-2532289"/>
            <a:ext cx="2980723" cy="489768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99410 w 2980723"/>
              <a:gd name="connsiteY0" fmla="*/ 1293813 h 4897689"/>
              <a:gd name="connsiteX1" fmla="*/ 1540067 w 2980723"/>
              <a:gd name="connsiteY1" fmla="*/ 0 h 4897689"/>
              <a:gd name="connsiteX2" fmla="*/ 2980723 w 2980723"/>
              <a:gd name="connsiteY2" fmla="*/ 0 h 4897689"/>
              <a:gd name="connsiteX3" fmla="*/ 2980723 w 2980723"/>
              <a:gd name="connsiteY3" fmla="*/ 1293813 h 4897689"/>
              <a:gd name="connsiteX4" fmla="*/ 497329 w 2980723"/>
              <a:gd name="connsiteY4" fmla="*/ 4897689 h 4897689"/>
              <a:gd name="connsiteX5" fmla="*/ 99409 w 2980723"/>
              <a:gd name="connsiteY5" fmla="*/ 1293813 h 4897689"/>
              <a:gd name="connsiteX6" fmla="*/ 99410 w 2980723"/>
              <a:gd name="connsiteY6" fmla="*/ 1293813 h 489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0723" h="4897689">
                <a:moveTo>
                  <a:pt x="99410" y="1293813"/>
                </a:moveTo>
                <a:cubicBezTo>
                  <a:pt x="99410" y="579260"/>
                  <a:pt x="744414" y="0"/>
                  <a:pt x="1540067" y="0"/>
                </a:cubicBezTo>
                <a:lnTo>
                  <a:pt x="2980723" y="0"/>
                </a:lnTo>
                <a:lnTo>
                  <a:pt x="2980723" y="1293813"/>
                </a:lnTo>
                <a:cubicBezTo>
                  <a:pt x="2980723" y="2008366"/>
                  <a:pt x="1292982" y="4897689"/>
                  <a:pt x="497329" y="4897689"/>
                </a:cubicBezTo>
                <a:cubicBezTo>
                  <a:pt x="-298324" y="4897689"/>
                  <a:pt x="99409" y="2008366"/>
                  <a:pt x="99409" y="1293813"/>
                </a:cubicBezTo>
                <a:lnTo>
                  <a:pt x="99410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1621390" y="5049033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634487"/>
            <a:ext cx="10515600" cy="4734237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pPr>
              <a:lnSpc>
                <a:spcPct val="110000"/>
              </a:lnSpc>
            </a:pPr>
            <a:r>
              <a:rPr lang="de-DE" sz="32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Avoid</a:t>
            </a:r>
            <a:r>
              <a:rPr lang="de-DE" sz="3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first</a:t>
            </a:r>
            <a:r>
              <a:rPr lang="de-DE" sz="3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...</a:t>
            </a:r>
            <a:br>
              <a:rPr lang="de-DE" sz="3200" dirty="0">
                <a:latin typeface="Arial Unicode MS"/>
                <a:ea typeface="Arial Unicode MS"/>
                <a:cs typeface="Arial Unicode MS"/>
              </a:rPr>
            </a:br>
            <a:r>
              <a:rPr lang="de-DE" sz="32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best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way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avoid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greenhouse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gases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like CO</a:t>
            </a:r>
            <a:r>
              <a:rPr lang="de-DE" sz="32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2.</a:t>
            </a:r>
            <a:br>
              <a:rPr lang="de-DE" sz="3200" dirty="0">
                <a:latin typeface="Arial Unicode MS"/>
                <a:ea typeface="Arial Unicode MS"/>
                <a:cs typeface="Arial Unicode MS"/>
              </a:rPr>
            </a:b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There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are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many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ways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reduce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our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carbon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footprint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our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everyday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lives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 </a:t>
            </a:r>
            <a:b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 Small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changes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behaviour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often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make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big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difference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  <a:p>
            <a:pPr>
              <a:lnSpc>
                <a:spcPct val="110000"/>
              </a:lnSpc>
            </a:pPr>
            <a:endParaRPr lang="de-DE" sz="3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lnSpc>
                <a:spcPct val="110000"/>
              </a:lnSpc>
            </a:pPr>
            <a:r>
              <a:rPr lang="de-DE" sz="3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... </a:t>
            </a:r>
            <a:r>
              <a:rPr lang="de-DE" sz="32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then</a:t>
            </a:r>
            <a:r>
              <a:rPr lang="de-DE" sz="3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compensate</a:t>
            </a:r>
            <a:r>
              <a:rPr lang="de-DE" sz="3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br>
              <a:rPr lang="de-DE" sz="3200" dirty="0">
                <a:latin typeface="Arial Unicode MS"/>
                <a:ea typeface="Arial Unicode MS"/>
                <a:cs typeface="Arial Unicode MS"/>
              </a:rPr>
            </a:br>
            <a:r>
              <a:rPr lang="de-DE" sz="32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sometimes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you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reach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your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limits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!     </a:t>
            </a:r>
            <a:b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</a:b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   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When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travelling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distant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countries,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will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hardly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able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avoid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air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travel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 </a:t>
            </a:r>
            <a:br>
              <a:rPr lang="de-DE" sz="3200" dirty="0">
                <a:latin typeface="Arial Unicode MS"/>
                <a:ea typeface="Arial Unicode MS"/>
                <a:cs typeface="Arial Unicode MS"/>
              </a:rPr>
            </a:br>
            <a:r>
              <a:rPr lang="de-DE" sz="3200" dirty="0">
                <a:latin typeface="Arial Unicode MS"/>
                <a:ea typeface="Arial Unicode MS"/>
                <a:cs typeface="Arial Unicode MS"/>
              </a:rPr>
              <a:t>    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Here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can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make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compensation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payments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offset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your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CO</a:t>
            </a:r>
            <a:r>
              <a:rPr lang="de-DE" sz="32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emissions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  <a:p>
            <a:pPr>
              <a:lnSpc>
                <a:spcPct val="110000"/>
              </a:lnSpc>
            </a:pPr>
            <a:endParaRPr lang="de-DE" sz="3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lnSpc>
                <a:spcPct val="110000"/>
              </a:lnSpc>
            </a:pPr>
            <a:r>
              <a:rPr lang="de-DE" sz="3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Offset </a:t>
            </a:r>
            <a:r>
              <a:rPr lang="de-DE" sz="32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payments</a:t>
            </a:r>
            <a:r>
              <a:rPr lang="de-DE" sz="3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can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made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example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with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`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atmosfair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`, `Klima-Kollekte`, `Primaklima`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`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myclimate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`.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Here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pay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per tonne and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money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used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support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suitable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carbon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offset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projects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poorer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countries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reforest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pay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between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15 and 30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euros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per tonne </a:t>
            </a:r>
            <a:r>
              <a:rPr lang="de-DE" sz="3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3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CO</a:t>
            </a:r>
            <a:r>
              <a:rPr lang="de-DE" sz="32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</a:p>
          <a:p>
            <a:endParaRPr lang="de-DE" sz="23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sz="2600" b="1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dirty="0">
              <a:solidFill>
                <a:srgbClr val="000000"/>
              </a:solidFill>
              <a:latin typeface="Calibri" panose="020F0502020204030204"/>
              <a:ea typeface="Arial Unicode MS" panose="020B0604020202020204" pitchFamily="34" charset="-128"/>
              <a:cs typeface="Calibri" panose="020F0502020204030204"/>
            </a:endParaRPr>
          </a:p>
          <a:p>
            <a:endParaRPr lang="de-DE" dirty="0"/>
          </a:p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/>
              </a:rPr>
              <a:t>CO</a:t>
            </a:r>
            <a:r>
              <a:rPr lang="de-DE" baseline="-25000">
                <a:solidFill>
                  <a:srgbClr val="7EA6AD"/>
                </a:solidFill>
                <a:latin typeface="Arial Rounded MT Bold"/>
              </a:rPr>
              <a:t>2</a:t>
            </a:r>
            <a:r>
              <a:rPr lang="de-DE">
                <a:solidFill>
                  <a:srgbClr val="7EA6AD"/>
                </a:solidFill>
                <a:latin typeface="Arial Rounded MT Bold"/>
              </a:rPr>
              <a:t> avoidance and compensation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ED57750-223C-0743-BA90-CED21EEFA56C}"/>
              </a:ext>
            </a:extLst>
          </p:cNvPr>
          <p:cNvSpPr txBox="1"/>
          <p:nvPr/>
        </p:nvSpPr>
        <p:spPr>
          <a:xfrm>
            <a:off x="3029633" y="6510293"/>
            <a:ext cx="755693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Office of 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the Sustainability Strategy Ministry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for the 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Environment, Climate and Energy Management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Baden-Württemberg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2020)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119A265-6C08-D942-995A-CB77476B3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4159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323628" y="-1029495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209012" y="-262493"/>
            <a:ext cx="2013212" cy="3112548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  <a:gd name="connsiteX0" fmla="*/ 26589 w 2039801"/>
              <a:gd name="connsiteY0" fmla="*/ 1922879 h 3698350"/>
              <a:gd name="connsiteX1" fmla="*/ 645444 w 2039801"/>
              <a:gd name="connsiteY1" fmla="*/ 9821 h 3698350"/>
              <a:gd name="connsiteX2" fmla="*/ 2039801 w 2039801"/>
              <a:gd name="connsiteY2" fmla="*/ 2779405 h 3698350"/>
              <a:gd name="connsiteX3" fmla="*/ 1467246 w 2039801"/>
              <a:gd name="connsiteY3" fmla="*/ 3639168 h 3698350"/>
              <a:gd name="connsiteX4" fmla="*/ 26589 w 2039801"/>
              <a:gd name="connsiteY4" fmla="*/ 1922879 h 3698350"/>
              <a:gd name="connsiteX0" fmla="*/ 0 w 2013212"/>
              <a:gd name="connsiteY0" fmla="*/ 1337077 h 3112548"/>
              <a:gd name="connsiteX1" fmla="*/ 1440658 w 2013212"/>
              <a:gd name="connsiteY1" fmla="*/ 14328 h 3112548"/>
              <a:gd name="connsiteX2" fmla="*/ 2013212 w 2013212"/>
              <a:gd name="connsiteY2" fmla="*/ 2193603 h 3112548"/>
              <a:gd name="connsiteX3" fmla="*/ 1440657 w 2013212"/>
              <a:gd name="connsiteY3" fmla="*/ 3053366 h 3112548"/>
              <a:gd name="connsiteX4" fmla="*/ 0 w 2013212"/>
              <a:gd name="connsiteY4" fmla="*/ 1337077 h 311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3212" h="3112548">
                <a:moveTo>
                  <a:pt x="0" y="1337077"/>
                </a:moveTo>
                <a:cubicBezTo>
                  <a:pt x="0" y="830571"/>
                  <a:pt x="1105123" y="-128426"/>
                  <a:pt x="1440658" y="14328"/>
                </a:cubicBezTo>
                <a:cubicBezTo>
                  <a:pt x="1776193" y="157082"/>
                  <a:pt x="2013212" y="1245723"/>
                  <a:pt x="2013212" y="2193603"/>
                </a:cubicBezTo>
                <a:cubicBezTo>
                  <a:pt x="2013212" y="3141483"/>
                  <a:pt x="1776192" y="3196120"/>
                  <a:pt x="1440657" y="3053366"/>
                </a:cubicBezTo>
                <a:cubicBezTo>
                  <a:pt x="1105122" y="2910612"/>
                  <a:pt x="0" y="1843583"/>
                  <a:pt x="0" y="1337077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859392" y="956468"/>
            <a:ext cx="2934627" cy="2301401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32304 w 2913617"/>
              <a:gd name="connsiteY0" fmla="*/ 1432709 h 2726522"/>
              <a:gd name="connsiteX1" fmla="*/ 593285 w 2913617"/>
              <a:gd name="connsiteY1" fmla="*/ 0 h 2726522"/>
              <a:gd name="connsiteX2" fmla="*/ 2913617 w 2913617"/>
              <a:gd name="connsiteY2" fmla="*/ 138896 h 2726522"/>
              <a:gd name="connsiteX3" fmla="*/ 2913617 w 2913617"/>
              <a:gd name="connsiteY3" fmla="*/ 1432709 h 2726522"/>
              <a:gd name="connsiteX4" fmla="*/ 1472960 w 2913617"/>
              <a:gd name="connsiteY4" fmla="*/ 2726522 h 2726522"/>
              <a:gd name="connsiteX5" fmla="*/ 32303 w 2913617"/>
              <a:gd name="connsiteY5" fmla="*/ 1432709 h 2726522"/>
              <a:gd name="connsiteX6" fmla="*/ 32304 w 2913617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1 w 2892888"/>
              <a:gd name="connsiteY0" fmla="*/ 1513732 h 2807545"/>
              <a:gd name="connsiteX1" fmla="*/ 1452233 w 2892888"/>
              <a:gd name="connsiteY1" fmla="*/ 0 h 2807545"/>
              <a:gd name="connsiteX2" fmla="*/ 2892888 w 2892888"/>
              <a:gd name="connsiteY2" fmla="*/ 1967696 h 2807545"/>
              <a:gd name="connsiteX3" fmla="*/ 2881314 w 2892888"/>
              <a:gd name="connsiteY3" fmla="*/ 1513732 h 2807545"/>
              <a:gd name="connsiteX4" fmla="*/ 1440657 w 2892888"/>
              <a:gd name="connsiteY4" fmla="*/ 2807545 h 2807545"/>
              <a:gd name="connsiteX5" fmla="*/ 0 w 2892888"/>
              <a:gd name="connsiteY5" fmla="*/ 1513732 h 2807545"/>
              <a:gd name="connsiteX6" fmla="*/ 1 w 2892888"/>
              <a:gd name="connsiteY6" fmla="*/ 1513732 h 2807545"/>
              <a:gd name="connsiteX0" fmla="*/ 1 w 2892888"/>
              <a:gd name="connsiteY0" fmla="*/ 669371 h 1963184"/>
              <a:gd name="connsiteX1" fmla="*/ 1591129 w 2892888"/>
              <a:gd name="connsiteY1" fmla="*/ 591 h 1963184"/>
              <a:gd name="connsiteX2" fmla="*/ 2892888 w 2892888"/>
              <a:gd name="connsiteY2" fmla="*/ 1123335 h 1963184"/>
              <a:gd name="connsiteX3" fmla="*/ 2881314 w 2892888"/>
              <a:gd name="connsiteY3" fmla="*/ 669371 h 1963184"/>
              <a:gd name="connsiteX4" fmla="*/ 1440657 w 2892888"/>
              <a:gd name="connsiteY4" fmla="*/ 1963184 h 1963184"/>
              <a:gd name="connsiteX5" fmla="*/ 0 w 2892888"/>
              <a:gd name="connsiteY5" fmla="*/ 669371 h 1963184"/>
              <a:gd name="connsiteX6" fmla="*/ 1 w 2892888"/>
              <a:gd name="connsiteY6" fmla="*/ 669371 h 1963184"/>
              <a:gd name="connsiteX0" fmla="*/ 1 w 2892888"/>
              <a:gd name="connsiteY0" fmla="*/ 669371 h 2550042"/>
              <a:gd name="connsiteX1" fmla="*/ 1591129 w 2892888"/>
              <a:gd name="connsiteY1" fmla="*/ 591 h 2550042"/>
              <a:gd name="connsiteX2" fmla="*/ 2892888 w 2892888"/>
              <a:gd name="connsiteY2" fmla="*/ 1123335 h 2550042"/>
              <a:gd name="connsiteX3" fmla="*/ 2719269 w 2892888"/>
              <a:gd name="connsiteY3" fmla="*/ 2301401 h 2550042"/>
              <a:gd name="connsiteX4" fmla="*/ 1440657 w 2892888"/>
              <a:gd name="connsiteY4" fmla="*/ 1963184 h 2550042"/>
              <a:gd name="connsiteX5" fmla="*/ 0 w 2892888"/>
              <a:gd name="connsiteY5" fmla="*/ 669371 h 2550042"/>
              <a:gd name="connsiteX6" fmla="*/ 1 w 2892888"/>
              <a:gd name="connsiteY6" fmla="*/ 669371 h 2550042"/>
              <a:gd name="connsiteX0" fmla="*/ 1 w 2934627"/>
              <a:gd name="connsiteY0" fmla="*/ 669371 h 2550042"/>
              <a:gd name="connsiteX1" fmla="*/ 1591129 w 2934627"/>
              <a:gd name="connsiteY1" fmla="*/ 591 h 2550042"/>
              <a:gd name="connsiteX2" fmla="*/ 2892888 w 2934627"/>
              <a:gd name="connsiteY2" fmla="*/ 1123335 h 2550042"/>
              <a:gd name="connsiteX3" fmla="*/ 2719269 w 2934627"/>
              <a:gd name="connsiteY3" fmla="*/ 2301401 h 2550042"/>
              <a:gd name="connsiteX4" fmla="*/ 1440657 w 2934627"/>
              <a:gd name="connsiteY4" fmla="*/ 1963184 h 2550042"/>
              <a:gd name="connsiteX5" fmla="*/ 0 w 2934627"/>
              <a:gd name="connsiteY5" fmla="*/ 669371 h 2550042"/>
              <a:gd name="connsiteX6" fmla="*/ 1 w 2934627"/>
              <a:gd name="connsiteY6" fmla="*/ 669371 h 2550042"/>
              <a:gd name="connsiteX0" fmla="*/ 1 w 2934627"/>
              <a:gd name="connsiteY0" fmla="*/ 669371 h 2301401"/>
              <a:gd name="connsiteX1" fmla="*/ 1591129 w 2934627"/>
              <a:gd name="connsiteY1" fmla="*/ 591 h 2301401"/>
              <a:gd name="connsiteX2" fmla="*/ 2892888 w 2934627"/>
              <a:gd name="connsiteY2" fmla="*/ 1123335 h 2301401"/>
              <a:gd name="connsiteX3" fmla="*/ 2719269 w 2934627"/>
              <a:gd name="connsiteY3" fmla="*/ 2301401 h 2301401"/>
              <a:gd name="connsiteX4" fmla="*/ 1440657 w 2934627"/>
              <a:gd name="connsiteY4" fmla="*/ 1963184 h 2301401"/>
              <a:gd name="connsiteX5" fmla="*/ 0 w 2934627"/>
              <a:gd name="connsiteY5" fmla="*/ 669371 h 2301401"/>
              <a:gd name="connsiteX6" fmla="*/ 1 w 2934627"/>
              <a:gd name="connsiteY6" fmla="*/ 669371 h 230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4627" h="2301401">
                <a:moveTo>
                  <a:pt x="1" y="669371"/>
                </a:moveTo>
                <a:cubicBezTo>
                  <a:pt x="1" y="-45182"/>
                  <a:pt x="795476" y="591"/>
                  <a:pt x="1591129" y="591"/>
                </a:cubicBezTo>
                <a:cubicBezTo>
                  <a:pt x="2368431" y="629482"/>
                  <a:pt x="2115586" y="-605151"/>
                  <a:pt x="2892888" y="1123335"/>
                </a:cubicBezTo>
                <a:cubicBezTo>
                  <a:pt x="2835015" y="1516024"/>
                  <a:pt x="3112808" y="1248955"/>
                  <a:pt x="2719269" y="2301401"/>
                </a:cubicBezTo>
                <a:cubicBezTo>
                  <a:pt x="2985486" y="1268176"/>
                  <a:pt x="2236310" y="1963184"/>
                  <a:pt x="1440657" y="1963184"/>
                </a:cubicBezTo>
                <a:cubicBezTo>
                  <a:pt x="645004" y="1963184"/>
                  <a:pt x="0" y="1383924"/>
                  <a:pt x="0" y="669371"/>
                </a:cubicBezTo>
                <a:lnTo>
                  <a:pt x="1" y="669371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17931" y="4712494"/>
            <a:ext cx="3484174" cy="260393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4174" h="2543276">
                <a:moveTo>
                  <a:pt x="24126" y="1231180"/>
                </a:moveTo>
                <a:cubicBezTo>
                  <a:pt x="-89692" y="811214"/>
                  <a:pt x="205201" y="-75826"/>
                  <a:pt x="781876" y="5197"/>
                </a:cubicBezTo>
                <a:cubicBezTo>
                  <a:pt x="1358551" y="86220"/>
                  <a:pt x="3484174" y="1002763"/>
                  <a:pt x="3484174" y="1717316"/>
                </a:cubicBezTo>
                <a:cubicBezTo>
                  <a:pt x="3484174" y="2431869"/>
                  <a:pt x="2041458" y="2606016"/>
                  <a:pt x="1464783" y="2524993"/>
                </a:cubicBezTo>
                <a:cubicBezTo>
                  <a:pt x="888108" y="2443970"/>
                  <a:pt x="137944" y="1651146"/>
                  <a:pt x="24126" y="123118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99AA896E-198E-0847-8776-B6DD02EF2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</p:spPr>
        <p:txBody>
          <a:bodyPr/>
          <a:lstStyle/>
          <a:p>
            <a:r>
              <a:rPr lang="de-DE" dirty="0" err="1">
                <a:solidFill>
                  <a:srgbClr val="7EA6AD"/>
                </a:solidFill>
                <a:latin typeface="Arial Rounded MT Bold"/>
              </a:rPr>
              <a:t>Our</a:t>
            </a:r>
            <a:r>
              <a:rPr lang="de-DE" dirty="0">
                <a:solidFill>
                  <a:srgbClr val="7EA6AD"/>
                </a:solidFill>
                <a:latin typeface="Arial Rounded MT Bold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/>
              </a:rPr>
              <a:t>tips</a:t>
            </a:r>
            <a:r>
              <a:rPr lang="de-DE" dirty="0">
                <a:solidFill>
                  <a:srgbClr val="7EA6AD"/>
                </a:solidFill>
                <a:latin typeface="Arial Rounded MT Bold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/>
              </a:rPr>
              <a:t>for</a:t>
            </a:r>
            <a:r>
              <a:rPr lang="de-DE" dirty="0">
                <a:solidFill>
                  <a:srgbClr val="7EA6AD"/>
                </a:solidFill>
                <a:latin typeface="Arial Rounded MT Bold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/>
              </a:rPr>
              <a:t>your</a:t>
            </a:r>
            <a:r>
              <a:rPr lang="de-DE" dirty="0">
                <a:solidFill>
                  <a:srgbClr val="7EA6AD"/>
                </a:solidFill>
                <a:latin typeface="Arial Rounded MT Bold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/>
              </a:rPr>
              <a:t>commitment</a:t>
            </a:r>
            <a:endParaRPr lang="de-DE" dirty="0">
              <a:solidFill>
                <a:srgbClr val="7EA6AD"/>
              </a:solidFill>
              <a:latin typeface="Arial Rounded MT Bold"/>
            </a:endParaRP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3B9E7D32-E8E2-4D42-846D-EC7153437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82593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Start a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carpool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exchange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in rural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areas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!</a:t>
            </a:r>
            <a:br>
              <a:rPr lang="de-DE" sz="2200" dirty="0">
                <a:latin typeface="Arial Unicode MS"/>
                <a:ea typeface="Arial Unicode MS"/>
                <a:cs typeface="Arial Unicode MS"/>
              </a:rPr>
            </a:br>
            <a:r>
              <a:rPr lang="de-DE" sz="22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</a:t>
            </a:r>
            <a:r>
              <a:rPr lang="de-DE" sz="2200" dirty="0"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for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example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,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can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set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up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an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app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that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is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not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difficult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for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older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members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to</a:t>
            </a:r>
            <a:b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</a:b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   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use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.</a:t>
            </a:r>
            <a:endParaRPr lang="de-DE" sz="2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Advocate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for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traffic-calmed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areas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.</a:t>
            </a:r>
            <a:endParaRPr lang="de-DE" sz="2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Advocate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for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a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more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bicycle-friendly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university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with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bicycle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parking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spaces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,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service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pillars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with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tools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and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air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pumps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,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bicycle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lanes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to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and on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campus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,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regular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action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days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for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bicycle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inspection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and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repair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. </a:t>
            </a:r>
            <a:b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</a:br>
            <a:endParaRPr lang="de-DE" sz="2400" dirty="0"/>
          </a:p>
          <a:p>
            <a:endParaRPr lang="de-DE" sz="2400" b="1" dirty="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F6AA1FF-9907-D64E-B3EB-2FE3367CE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7906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Group reflection 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998554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889156" y="51026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82593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200"/>
              </a:spcAft>
            </a:pP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What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did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think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of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challenges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?</a:t>
            </a:r>
          </a:p>
          <a:p>
            <a:pPr>
              <a:spcAft>
                <a:spcPts val="1200"/>
              </a:spcAft>
            </a:pP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How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did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like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division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of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theme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weeks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? </a:t>
            </a:r>
            <a:b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</a:b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(Was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it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too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stressful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to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concentrate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on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one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topic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for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a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week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?)</a:t>
            </a:r>
            <a:endParaRPr lang="de-DE" sz="2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What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do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take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with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for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future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?</a:t>
            </a:r>
            <a:endParaRPr lang="de-DE" sz="2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Has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a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challenge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made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change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actions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?</a:t>
            </a:r>
            <a:endParaRPr lang="de-DE" sz="2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Check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notes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and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add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up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in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group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how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many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points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have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achieved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.</a:t>
            </a:r>
            <a:b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tell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total score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to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moderator</a:t>
            </a:r>
            <a:endParaRPr lang="de-DE" sz="2400" dirty="0"/>
          </a:p>
          <a:p>
            <a:endParaRPr lang="de-DE" sz="2400" b="1" dirty="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1738EB3-B54F-6742-B8D3-9E7129AFC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542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CO</a:t>
            </a:r>
            <a:r>
              <a:rPr lang="de-DE" baseline="-25000">
                <a:solidFill>
                  <a:srgbClr val="7EA6AD"/>
                </a:solidFill>
                <a:latin typeface="Arial Rounded MT Bold" panose="020F0704030504030204" pitchFamily="34" charset="77"/>
              </a:rPr>
              <a:t>2</a:t>
            </a:r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 savings</a:t>
            </a:r>
            <a:endParaRPr lang="de-DE" baseline="-2500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70246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956882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925901" y="591344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1228484" y="5174049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825937"/>
            <a:ext cx="10515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Take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notes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again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and open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CO</a:t>
            </a:r>
            <a:r>
              <a:rPr lang="de-DE" sz="22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2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calculator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that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already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got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to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know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in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first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week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.</a:t>
            </a:r>
            <a:endParaRPr lang="de-DE" sz="2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Now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enter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new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values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with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challenges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have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implemented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.</a:t>
            </a:r>
            <a:br>
              <a:rPr lang="de-DE" sz="2200" dirty="0">
                <a:latin typeface="Arial Unicode MS"/>
                <a:ea typeface="Arial Unicode MS"/>
                <a:cs typeface="Arial Unicode MS"/>
              </a:rPr>
            </a:br>
            <a:r>
              <a:rPr lang="de-DE" sz="22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</a:t>
            </a:r>
            <a:r>
              <a:rPr lang="de-DE" sz="2200" dirty="0"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e.g.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if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have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succeeded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in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becoming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a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vegetarian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,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then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enter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this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in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 </a:t>
            </a:r>
            <a:b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  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computer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.</a:t>
            </a:r>
            <a:endParaRPr lang="de-DE" sz="2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Now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calculate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difference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between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value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from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day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1 and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today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. </a:t>
            </a:r>
            <a:endParaRPr lang="de-DE" sz="2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Calculate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sum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of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differences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in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group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.</a:t>
            </a:r>
            <a:br>
              <a:rPr lang="de-DE" sz="2200" dirty="0">
                <a:latin typeface="Arial Unicode MS"/>
                <a:ea typeface="Arial Unicode MS"/>
                <a:cs typeface="Arial Unicode MS"/>
              </a:rPr>
            </a:br>
            <a:r>
              <a:rPr lang="de-DE" sz="22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add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up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savings</a:t>
            </a:r>
            <a:endParaRPr lang="de-DE" sz="2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Tell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moderator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total and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see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what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all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participants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could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save in total.</a:t>
            </a:r>
            <a:endParaRPr lang="de-DE" sz="2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  <a:sym typeface="Bellota Text"/>
            </a:endParaRPr>
          </a:p>
          <a:p>
            <a:endParaRPr lang="de-DE" sz="2400" dirty="0"/>
          </a:p>
          <a:p>
            <a:endParaRPr lang="de-DE" sz="2400" b="1" dirty="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720A2E2-3D3A-0F41-B23C-A9E7FE00F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14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C885CD3-6EC6-0641-B651-BE66986A75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7677" y="136525"/>
            <a:ext cx="1600199" cy="160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894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CO</a:t>
            </a:r>
            <a:r>
              <a:rPr lang="de-DE" baseline="-25000">
                <a:solidFill>
                  <a:srgbClr val="7EA6AD"/>
                </a:solidFill>
                <a:latin typeface="Arial Rounded MT Bold" panose="020F0704030504030204" pitchFamily="34" charset="77"/>
              </a:rPr>
              <a:t>2</a:t>
            </a:r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 calculator</a:t>
            </a:r>
            <a:endParaRPr lang="de-DE" baseline="-2500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9E37EF5-6A71-334A-9700-552DB3B69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15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6151218-D674-054A-BA95-F9C07D123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285" y="2000394"/>
            <a:ext cx="4002424" cy="400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05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543" y="1663872"/>
            <a:ext cx="10515600" cy="1325563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de-DE" sz="6000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Your</a:t>
            </a:r>
            <a:r>
              <a:rPr lang="de-DE" sz="6000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CO</a:t>
            </a:r>
            <a:r>
              <a:rPr lang="de-DE" sz="6000" baseline="-25000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2</a:t>
            </a:r>
            <a:r>
              <a:rPr lang="de-DE" sz="6000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sz="6000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saving</a:t>
            </a:r>
            <a:br>
              <a:rPr lang="de-DE" sz="6000" dirty="0">
                <a:solidFill>
                  <a:srgbClr val="7EA6AD"/>
                </a:solidFill>
                <a:latin typeface="Arial Rounded MT Bold" panose="020F0704030504030204" pitchFamily="34" charset="77"/>
              </a:rPr>
            </a:br>
            <a:r>
              <a:rPr lang="de-DE" sz="6000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			 = „</a:t>
            </a:r>
            <a:r>
              <a:rPr lang="de-DE" sz="6000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Number</a:t>
            </a:r>
            <a:r>
              <a:rPr lang="de-DE" sz="6000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“</a:t>
            </a:r>
            <a:endParaRPr lang="de-DE" sz="6000" baseline="-25000" dirty="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47277B1-EC09-9D4A-AB52-E651C992561A}"/>
              </a:ext>
            </a:extLst>
          </p:cNvPr>
          <p:cNvSpPr txBox="1">
            <a:spLocks/>
          </p:cNvSpPr>
          <p:nvPr/>
        </p:nvSpPr>
        <p:spPr>
          <a:xfrm>
            <a:off x="1844181" y="408544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6000">
                <a:solidFill>
                  <a:srgbClr val="7EA6AD"/>
                </a:solidFill>
                <a:latin typeface="Arial Rounded MT Bold" panose="020F0704030504030204" pitchFamily="34" charset="77"/>
              </a:rPr>
              <a:t>From ... points were ... achieved</a:t>
            </a:r>
            <a:br>
              <a:rPr lang="de-DE" sz="6000">
                <a:solidFill>
                  <a:srgbClr val="7EA6AD"/>
                </a:solidFill>
                <a:latin typeface="Arial Rounded MT Bold" panose="020F0704030504030204" pitchFamily="34" charset="77"/>
              </a:rPr>
            </a:br>
            <a:r>
              <a:rPr lang="de-DE" sz="6000">
                <a:solidFill>
                  <a:srgbClr val="7EA6AD"/>
                </a:solidFill>
                <a:latin typeface="Arial Rounded MT Bold" panose="020F0704030504030204" pitchFamily="34" charset="77"/>
              </a:rPr>
              <a:t>			</a:t>
            </a:r>
            <a:endParaRPr lang="de-DE" sz="6000" baseline="-2500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DF5198-C0B7-7747-B941-B5C20B540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0389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1643063" y="267917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818745" y="4904678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856389" y="278297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2099685" y="4151585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9C65066-4C46-5442-B907-43BB369F2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Reflection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DF754FDB-A18C-7C4B-A366-E2667E597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3540" y="2186933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200"/>
              </a:spcAft>
            </a:pP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What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did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notice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during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group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discussion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?</a:t>
            </a:r>
            <a:br>
              <a:rPr lang="de-DE" sz="2000" dirty="0">
                <a:latin typeface="Arial Unicode MS"/>
                <a:ea typeface="Arial Unicode MS"/>
                <a:cs typeface="Arial Unicode MS"/>
              </a:rPr>
            </a:br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What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did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notice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particularly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positive/negative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about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challenges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?</a:t>
            </a:r>
            <a:br>
              <a:rPr lang="de-DE" sz="2000" dirty="0">
                <a:latin typeface="Arial Unicode MS"/>
                <a:ea typeface="Arial Unicode MS"/>
                <a:cs typeface="Arial Unicode MS"/>
              </a:rPr>
            </a:br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What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do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think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about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CO</a:t>
            </a:r>
            <a:r>
              <a:rPr lang="de-DE" sz="20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savings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have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achieved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together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?</a:t>
            </a:r>
            <a:br>
              <a:rPr lang="de-DE" sz="2000" dirty="0">
                <a:latin typeface="Arial Unicode MS"/>
                <a:ea typeface="Arial Unicode MS"/>
                <a:cs typeface="Arial Unicode MS"/>
              </a:rPr>
            </a:br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How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did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challenges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contribute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your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personal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development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what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do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take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with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your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further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studies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?</a:t>
            </a:r>
            <a:br>
              <a:rPr lang="de-DE" sz="2000" dirty="0">
                <a:latin typeface="Arial Unicode MS"/>
                <a:ea typeface="Arial Unicode MS"/>
                <a:cs typeface="Arial Unicode MS"/>
              </a:rPr>
            </a:br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Suggestions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improvement</a:t>
            </a:r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400" b="1" dirty="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96A3D59-DC5E-EB40-97C7-FD797DDD2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2494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629839" y="-129182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843773" y="228218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1128307" y="781844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82593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de-DE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Thank you so much for taking part in the challenges!</a:t>
            </a:r>
          </a:p>
          <a:p>
            <a:pPr marL="0" indent="0" algn="ctr">
              <a:buNone/>
            </a:pPr>
            <a:endParaRPr lang="de-DE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>
              <a:buNone/>
            </a:pPr>
            <a:r>
              <a:rPr lang="de-DE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Hopefully you had fun and learned a few things along the way. </a:t>
            </a:r>
            <a:endParaRPr lang="de-DE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>
              <a:buNone/>
            </a:pPr>
            <a:endParaRPr lang="de-DE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>
              <a:buNone/>
            </a:pPr>
            <a:r>
              <a:rPr lang="de-DE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The challenges should be an incentive to continue to pay attention to your CO</a:t>
            </a:r>
            <a:r>
              <a:rPr lang="de-DE" baseline="-250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 emissions and to get involved in climate protection. Maybe the handprint and the engagement tips could inspire you.</a:t>
            </a:r>
          </a:p>
          <a:p>
            <a:pPr marL="0" indent="0" algn="ctr">
              <a:buNone/>
            </a:pPr>
            <a:r>
              <a:rPr lang="de-DE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Continued success!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9879" y="309393"/>
            <a:ext cx="10848974" cy="1337469"/>
          </a:xfrm>
          <a:noFill/>
          <a:ln>
            <a:noFill/>
          </a:ln>
        </p:spPr>
        <p:txBody>
          <a:bodyPr/>
          <a:lstStyle/>
          <a:p>
            <a:r>
              <a:rPr lang="de-DE" dirty="0" err="1">
                <a:solidFill>
                  <a:srgbClr val="7EA6AD"/>
                </a:solidFill>
                <a:latin typeface="Arial Rounded MT Bold"/>
              </a:rPr>
              <a:t>Farewell</a:t>
            </a:r>
            <a:r>
              <a:rPr lang="de-DE" dirty="0">
                <a:solidFill>
                  <a:srgbClr val="7EA6AD"/>
                </a:solidFill>
                <a:latin typeface="Arial Rounded MT Bold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/>
              </a:rPr>
              <a:t>to</a:t>
            </a:r>
            <a:r>
              <a:rPr lang="de-DE" dirty="0">
                <a:solidFill>
                  <a:srgbClr val="7EA6AD"/>
                </a:solidFill>
                <a:latin typeface="Arial Rounded MT Bold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/>
              </a:rPr>
              <a:t>the</a:t>
            </a:r>
            <a:r>
              <a:rPr lang="de-DE" dirty="0">
                <a:solidFill>
                  <a:srgbClr val="7EA6AD"/>
                </a:solidFill>
                <a:latin typeface="Arial Rounded MT Bold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/>
              </a:rPr>
              <a:t>participants</a:t>
            </a:r>
            <a:endParaRPr lang="de-DE" dirty="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7D75AAF-268B-734E-A12D-FB04BCF5D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69419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List of sources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Verzögerung 7">
            <a:extLst>
              <a:ext uri="{FF2B5EF4-FFF2-40B4-BE49-F238E27FC236}">
                <a16:creationId xmlns:a16="http://schemas.microsoft.com/office/drawing/2014/main" id="{19416779-2FDD-9D41-8862-7F58BEA75B15}"/>
              </a:ext>
            </a:extLst>
          </p:cNvPr>
          <p:cNvSpPr/>
          <p:nvPr/>
        </p:nvSpPr>
        <p:spPr>
          <a:xfrm>
            <a:off x="-5609486" y="2853532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B25D906-7423-A84C-A7C6-F03C082D6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32" y="2576860"/>
            <a:ext cx="1224245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Geschäftsstelle</a:t>
            </a:r>
            <a:r>
              <a:rPr lang="de-DE" altLang="de-DE" sz="1200" dirty="0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der Nachhaltigkeitsstrategie Ministerium </a:t>
            </a:r>
            <a:r>
              <a:rPr lang="de-DE" altLang="de-DE" sz="1200" dirty="0" err="1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für</a:t>
            </a:r>
            <a:r>
              <a:rPr lang="de-DE" altLang="de-DE" sz="1200" dirty="0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Umwelt, Klima und Energiewirtschaft </a:t>
            </a:r>
            <a:r>
              <a:rPr lang="de-DE" altLang="de-DE" sz="1200" dirty="0" err="1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Baden-Württemberg</a:t>
            </a:r>
            <a:r>
              <a:rPr lang="de-DE" altLang="de-DE" sz="1200" dirty="0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br>
              <a:rPr lang="de-DE" altLang="de-DE" sz="1200" dirty="0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de-DE" altLang="de-DE" sz="1200" dirty="0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(2020). </a:t>
            </a:r>
            <a:r>
              <a:rPr lang="de-DE" altLang="de-DE" sz="1200" i="1" dirty="0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Tipps </a:t>
            </a:r>
            <a:r>
              <a:rPr lang="de-DE" altLang="de-DE" sz="1200" i="1" dirty="0" err="1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für</a:t>
            </a:r>
            <a:r>
              <a:rPr lang="de-DE" altLang="de-DE" sz="1200" i="1" dirty="0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ein besseres Klima.</a:t>
            </a:r>
            <a:r>
              <a:rPr lang="de-DE" altLang="de-DE" sz="1200" dirty="0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(K. u.-W. </a:t>
            </a:r>
            <a:r>
              <a:rPr lang="de-DE" altLang="de-DE" sz="1200" dirty="0" err="1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Geschäftsstelle</a:t>
            </a:r>
            <a:r>
              <a:rPr lang="de-DE" altLang="de-DE" sz="1200" dirty="0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der Nachhaltigkeitsstrategie Ministerium </a:t>
            </a:r>
            <a:r>
              <a:rPr lang="de-DE" altLang="de-DE" sz="1200" dirty="0" err="1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für</a:t>
            </a:r>
            <a:r>
              <a:rPr lang="de-DE" altLang="de-DE" sz="1200" dirty="0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Umwelt, Hrsg.)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>
                <a:solidFill>
                  <a:srgbClr val="71898F"/>
                </a:solidFill>
                <a:latin typeface="Arial"/>
                <a:ea typeface="Calibri" panose="020F0502020204030204" pitchFamily="34" charset="0"/>
                <a:cs typeface="Arial"/>
              </a:rPr>
              <a:t>                     </a:t>
            </a:r>
            <a:r>
              <a:rPr lang="de-DE" altLang="de-DE" sz="1200" dirty="0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Abgerufen am 10. Januar 2022 von </a:t>
            </a:r>
            <a:r>
              <a:rPr lang="de-DE" altLang="de-DE" sz="1200" dirty="0" err="1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Klima-Sparbüchle</a:t>
            </a:r>
            <a:r>
              <a:rPr lang="de-DE" altLang="de-DE" sz="1200" dirty="0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>
                <a:solidFill>
                  <a:srgbClr val="71898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https://www.nachhaltigkeitsstrategie.de/fileadmin/Downloads/Publikationen/Gesellschaft/2020-03_N-Strategie</a:t>
            </a:r>
            <a:endParaRPr lang="de-DE" altLang="de-DE" sz="1200" dirty="0">
              <a:solidFill>
                <a:srgbClr val="71898F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>
                <a:solidFill>
                  <a:srgbClr val="71898F"/>
                </a:solidFill>
                <a:latin typeface="Arial"/>
                <a:ea typeface="Calibri" panose="020F0502020204030204" pitchFamily="34" charset="0"/>
                <a:cs typeface="Arial"/>
              </a:rPr>
              <a:t>                     Klima-</a:t>
            </a:r>
            <a:r>
              <a:rPr lang="de-DE" altLang="de-DE" sz="1200" dirty="0" err="1">
                <a:solidFill>
                  <a:srgbClr val="71898F"/>
                </a:solidFill>
                <a:latin typeface="Arial"/>
                <a:ea typeface="Calibri" panose="020F0502020204030204" pitchFamily="34" charset="0"/>
                <a:cs typeface="Arial"/>
              </a:rPr>
              <a:t>Sparbuechle_BF.pdf</a:t>
            </a:r>
            <a:r>
              <a:rPr lang="de-DE" altLang="de-DE" sz="1200" dirty="0">
                <a:solidFill>
                  <a:srgbClr val="71898F"/>
                </a:solidFill>
                <a:latin typeface="Arial"/>
                <a:ea typeface="Calibri" panose="020F0502020204030204" pitchFamily="34" charset="0"/>
                <a:cs typeface="Arial"/>
              </a:rPr>
              <a:t>  </a:t>
            </a:r>
            <a:endParaRPr lang="de-DE" altLang="de-DE" sz="1000" dirty="0">
              <a:solidFill>
                <a:srgbClr val="71898F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264DAC9-B5DF-CB45-84EF-3D5AAEB4C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130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3540" y="311480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endParaRPr lang="de-DE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Great that you have persevered until now!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Today we review the last few weeks.</a:t>
            </a:r>
          </a:p>
          <a:p>
            <a:pPr marL="0" indent="0">
              <a:buNone/>
            </a:pPr>
            <a:endParaRPr lang="de-DE" sz="2400"/>
          </a:p>
          <a:p>
            <a:endParaRPr lang="de-DE" sz="2400" b="1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/>
          </a:p>
          <a:p>
            <a:endParaRPr lang="de-DE"/>
          </a:p>
          <a:p>
            <a:endParaRPr lang="de-DE"/>
          </a:p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4370"/>
            <a:ext cx="10515600" cy="132556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Welcome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to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the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last </a:t>
            </a:r>
            <a:b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</a:b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event</a:t>
            </a:r>
            <a:endParaRPr lang="de-DE" dirty="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7206895-AE04-0B45-8589-3B6441800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471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9F3EFD-DC66-DF41-8938-359FE78F84BA}"/>
              </a:ext>
            </a:extLst>
          </p:cNvPr>
          <p:cNvSpPr/>
          <p:nvPr/>
        </p:nvSpPr>
        <p:spPr>
          <a:xfrm>
            <a:off x="2854510" y="1616330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01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5745E02-9AAE-484D-AFC6-AD4D2802EFE1}"/>
              </a:ext>
            </a:extLst>
          </p:cNvPr>
          <p:cNvSpPr/>
          <p:nvPr/>
        </p:nvSpPr>
        <p:spPr>
          <a:xfrm>
            <a:off x="5347356" y="3665403"/>
            <a:ext cx="1378226" cy="131783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>
                <a:solidFill>
                  <a:srgbClr val="85C28F"/>
                </a:solidFill>
                <a:latin typeface="Arial Rounded MT Bold" panose="020F0704030504030204" pitchFamily="34" charset="77"/>
              </a:rPr>
              <a:t>02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90334CC-95E7-9649-8298-90878CFB85C8}"/>
              </a:ext>
            </a:extLst>
          </p:cNvPr>
          <p:cNvSpPr/>
          <p:nvPr/>
        </p:nvSpPr>
        <p:spPr>
          <a:xfrm>
            <a:off x="7701477" y="1616330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03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D638AEE-7E5E-4F4F-AA75-910E995767C0}"/>
              </a:ext>
            </a:extLst>
          </p:cNvPr>
          <p:cNvSpPr txBox="1"/>
          <p:nvPr/>
        </p:nvSpPr>
        <p:spPr>
          <a:xfrm>
            <a:off x="2729494" y="3080450"/>
            <a:ext cx="1628257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2200">
                <a:solidFill>
                  <a:srgbClr val="71898F"/>
                </a:solidFill>
                <a:latin typeface="Arial Rounded MT Bold"/>
                <a:ea typeface="Arial Unicode MS"/>
                <a:cs typeface="Arial Unicode MS"/>
              </a:rPr>
              <a:t>Exchange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91A1DE3-259F-F141-9154-F501EF0A6480}"/>
              </a:ext>
            </a:extLst>
          </p:cNvPr>
          <p:cNvSpPr txBox="1"/>
          <p:nvPr/>
        </p:nvSpPr>
        <p:spPr>
          <a:xfrm>
            <a:off x="5517291" y="5115492"/>
            <a:ext cx="1378226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2200">
                <a:solidFill>
                  <a:srgbClr val="71898F"/>
                </a:solidFill>
                <a:latin typeface="Arial Rounded MT Bold"/>
                <a:ea typeface="Arial Unicode MS"/>
                <a:cs typeface="Arial Unicode MS"/>
              </a:rPr>
              <a:t>Facts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FBA381D-9C80-484A-AB3D-F7609BDEAAF7}"/>
              </a:ext>
            </a:extLst>
          </p:cNvPr>
          <p:cNvSpPr txBox="1"/>
          <p:nvPr/>
        </p:nvSpPr>
        <p:spPr>
          <a:xfrm>
            <a:off x="7509253" y="3151888"/>
            <a:ext cx="1753272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2200">
                <a:solidFill>
                  <a:srgbClr val="71898F"/>
                </a:solidFill>
                <a:latin typeface="Arial Rounded MT Bold"/>
                <a:ea typeface="Arial Unicode MS"/>
                <a:cs typeface="Arial Unicode MS"/>
              </a:rPr>
              <a:t>Closing</a:t>
            </a:r>
          </a:p>
        </p:txBody>
      </p:sp>
      <p:sp>
        <p:nvSpPr>
          <p:cNvPr id="19" name="Google Shape;518;p48">
            <a:extLst>
              <a:ext uri="{FF2B5EF4-FFF2-40B4-BE49-F238E27FC236}">
                <a16:creationId xmlns:a16="http://schemas.microsoft.com/office/drawing/2014/main" id="{F3F5F399-0AB7-A047-966D-5AA75081EFC7}"/>
              </a:ext>
            </a:extLst>
          </p:cNvPr>
          <p:cNvSpPr txBox="1">
            <a:spLocks/>
          </p:cNvSpPr>
          <p:nvPr/>
        </p:nvSpPr>
        <p:spPr>
          <a:xfrm>
            <a:off x="2372150" y="3917275"/>
            <a:ext cx="2346899" cy="545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de-DE" sz="2000">
                <a:solidFill>
                  <a:srgbClr val="7EA6A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Share your experiences and results.</a:t>
            </a:r>
          </a:p>
        </p:txBody>
      </p:sp>
      <p:sp>
        <p:nvSpPr>
          <p:cNvPr id="21" name="Google Shape;522;p48">
            <a:extLst>
              <a:ext uri="{FF2B5EF4-FFF2-40B4-BE49-F238E27FC236}">
                <a16:creationId xmlns:a16="http://schemas.microsoft.com/office/drawing/2014/main" id="{C63876CA-8816-2147-ADC0-6F049F86B321}"/>
              </a:ext>
            </a:extLst>
          </p:cNvPr>
          <p:cNvSpPr txBox="1">
            <a:spLocks/>
          </p:cNvSpPr>
          <p:nvPr/>
        </p:nvSpPr>
        <p:spPr>
          <a:xfrm>
            <a:off x="7228217" y="3856610"/>
            <a:ext cx="2323087" cy="54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de-DE" sz="2000">
                <a:solidFill>
                  <a:srgbClr val="7EA6A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Reflection and conclusion of the Climate Challenge</a:t>
            </a:r>
          </a:p>
        </p:txBody>
      </p:sp>
      <p:sp>
        <p:nvSpPr>
          <p:cNvPr id="22" name="Träne 21">
            <a:extLst>
              <a:ext uri="{FF2B5EF4-FFF2-40B4-BE49-F238E27FC236}">
                <a16:creationId xmlns:a16="http://schemas.microsoft.com/office/drawing/2014/main" id="{6A27F3C8-FD10-F748-B697-027392B37661}"/>
              </a:ext>
            </a:extLst>
          </p:cNvPr>
          <p:cNvSpPr/>
          <p:nvPr/>
        </p:nvSpPr>
        <p:spPr>
          <a:xfrm>
            <a:off x="-512010" y="-890881"/>
            <a:ext cx="7204438" cy="1845581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0 w 4998870"/>
              <a:gd name="connsiteY0" fmla="*/ 1101308 h 2587626"/>
              <a:gd name="connsiteX1" fmla="*/ 3558214 w 4998870"/>
              <a:gd name="connsiteY1" fmla="*/ 0 h 2587626"/>
              <a:gd name="connsiteX2" fmla="*/ 4998870 w 4998870"/>
              <a:gd name="connsiteY2" fmla="*/ 0 h 2587626"/>
              <a:gd name="connsiteX3" fmla="*/ 4998870 w 4998870"/>
              <a:gd name="connsiteY3" fmla="*/ 1293813 h 2587626"/>
              <a:gd name="connsiteX4" fmla="*/ 3558213 w 4998870"/>
              <a:gd name="connsiteY4" fmla="*/ 2587626 h 2587626"/>
              <a:gd name="connsiteX5" fmla="*/ 2117556 w 4998870"/>
              <a:gd name="connsiteY5" fmla="*/ 1293813 h 2587626"/>
              <a:gd name="connsiteX6" fmla="*/ 0 w 4998870"/>
              <a:gd name="connsiteY6" fmla="*/ 1101308 h 2587626"/>
              <a:gd name="connsiteX0" fmla="*/ 0 w 7180146"/>
              <a:gd name="connsiteY0" fmla="*/ 1101308 h 1506649"/>
              <a:gd name="connsiteX1" fmla="*/ 3558214 w 7180146"/>
              <a:gd name="connsiteY1" fmla="*/ 0 h 1506649"/>
              <a:gd name="connsiteX2" fmla="*/ 4998870 w 7180146"/>
              <a:gd name="connsiteY2" fmla="*/ 0 h 1506649"/>
              <a:gd name="connsiteX3" fmla="*/ 4998870 w 7180146"/>
              <a:gd name="connsiteY3" fmla="*/ 1293813 h 1506649"/>
              <a:gd name="connsiteX4" fmla="*/ 7039350 w 7180146"/>
              <a:gd name="connsiteY4" fmla="*/ 694657 h 1506649"/>
              <a:gd name="connsiteX5" fmla="*/ 2117556 w 7180146"/>
              <a:gd name="connsiteY5" fmla="*/ 1293813 h 1506649"/>
              <a:gd name="connsiteX6" fmla="*/ 0 w 7180146"/>
              <a:gd name="connsiteY6" fmla="*/ 1101308 h 1506649"/>
              <a:gd name="connsiteX0" fmla="*/ 0 w 7180146"/>
              <a:gd name="connsiteY0" fmla="*/ 1101308 h 1845581"/>
              <a:gd name="connsiteX1" fmla="*/ 3558214 w 7180146"/>
              <a:gd name="connsiteY1" fmla="*/ 0 h 1845581"/>
              <a:gd name="connsiteX2" fmla="*/ 4998870 w 7180146"/>
              <a:gd name="connsiteY2" fmla="*/ 0 h 1845581"/>
              <a:gd name="connsiteX3" fmla="*/ 4998870 w 7180146"/>
              <a:gd name="connsiteY3" fmla="*/ 1293813 h 1845581"/>
              <a:gd name="connsiteX4" fmla="*/ 7039350 w 7180146"/>
              <a:gd name="connsiteY4" fmla="*/ 694657 h 1845581"/>
              <a:gd name="connsiteX5" fmla="*/ 2117556 w 7180146"/>
              <a:gd name="connsiteY5" fmla="*/ 1293813 h 1845581"/>
              <a:gd name="connsiteX6" fmla="*/ 0 w 7180146"/>
              <a:gd name="connsiteY6" fmla="*/ 1101308 h 1845581"/>
              <a:gd name="connsiteX0" fmla="*/ 0 w 7204438"/>
              <a:gd name="connsiteY0" fmla="*/ 1101308 h 1845581"/>
              <a:gd name="connsiteX1" fmla="*/ 3558214 w 7204438"/>
              <a:gd name="connsiteY1" fmla="*/ 0 h 1845581"/>
              <a:gd name="connsiteX2" fmla="*/ 4998870 w 7204438"/>
              <a:gd name="connsiteY2" fmla="*/ 0 h 1845581"/>
              <a:gd name="connsiteX3" fmla="*/ 5496176 w 7204438"/>
              <a:gd name="connsiteY3" fmla="*/ 491708 h 1845581"/>
              <a:gd name="connsiteX4" fmla="*/ 7039350 w 7204438"/>
              <a:gd name="connsiteY4" fmla="*/ 694657 h 1845581"/>
              <a:gd name="connsiteX5" fmla="*/ 2117556 w 7204438"/>
              <a:gd name="connsiteY5" fmla="*/ 1293813 h 1845581"/>
              <a:gd name="connsiteX6" fmla="*/ 0 w 7204438"/>
              <a:gd name="connsiteY6" fmla="*/ 1101308 h 184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4438" h="1845581">
                <a:moveTo>
                  <a:pt x="0" y="1101308"/>
                </a:moveTo>
                <a:cubicBezTo>
                  <a:pt x="0" y="386755"/>
                  <a:pt x="2762561" y="0"/>
                  <a:pt x="3558214" y="0"/>
                </a:cubicBezTo>
                <a:lnTo>
                  <a:pt x="4998870" y="0"/>
                </a:lnTo>
                <a:lnTo>
                  <a:pt x="5496176" y="491708"/>
                </a:lnTo>
                <a:cubicBezTo>
                  <a:pt x="5496176" y="1206261"/>
                  <a:pt x="7835003" y="694657"/>
                  <a:pt x="7039350" y="694657"/>
                </a:cubicBezTo>
                <a:cubicBezTo>
                  <a:pt x="7751655" y="2234699"/>
                  <a:pt x="2117556" y="2008366"/>
                  <a:pt x="2117556" y="1293813"/>
                </a:cubicBezTo>
                <a:lnTo>
                  <a:pt x="0" y="1101308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C7D385C-1493-7D4A-95DD-00CFA0BECC5B}"/>
              </a:ext>
            </a:extLst>
          </p:cNvPr>
          <p:cNvSpPr txBox="1"/>
          <p:nvPr/>
        </p:nvSpPr>
        <p:spPr>
          <a:xfrm>
            <a:off x="4933519" y="5548596"/>
            <a:ext cx="2324962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Everything you need to know about mobility!</a:t>
            </a:r>
          </a:p>
          <a:p>
            <a:pPr algn="ctr"/>
            <a:endParaRPr lang="de-DE" sz="2000">
              <a:solidFill>
                <a:srgbClr val="7EA6AD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1B8D0CF-DE7C-6546-9A27-05EF9F08C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348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Exchange on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week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3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066507" y="0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546117" y="2305995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487473" y="2411114"/>
            <a:ext cx="2881314" cy="486560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1293813 h 4865605"/>
              <a:gd name="connsiteX1" fmla="*/ 1440658 w 2881314"/>
              <a:gd name="connsiteY1" fmla="*/ 0 h 4865605"/>
              <a:gd name="connsiteX2" fmla="*/ 2881314 w 2881314"/>
              <a:gd name="connsiteY2" fmla="*/ 0 h 4865605"/>
              <a:gd name="connsiteX3" fmla="*/ 2881314 w 2881314"/>
              <a:gd name="connsiteY3" fmla="*/ 1293813 h 4865605"/>
              <a:gd name="connsiteX4" fmla="*/ 1568993 w 2881314"/>
              <a:gd name="connsiteY4" fmla="*/ 4865605 h 4865605"/>
              <a:gd name="connsiteX5" fmla="*/ 0 w 2881314"/>
              <a:gd name="connsiteY5" fmla="*/ 1293813 h 4865605"/>
              <a:gd name="connsiteX6" fmla="*/ 1 w 2881314"/>
              <a:gd name="connsiteY6" fmla="*/ 1293813 h 486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865605">
                <a:moveTo>
                  <a:pt x="1" y="1293813"/>
                </a:moveTo>
                <a:cubicBezTo>
                  <a:pt x="1" y="579260"/>
                  <a:pt x="645005" y="0"/>
                  <a:pt x="1440658" y="0"/>
                </a:cubicBezTo>
                <a:lnTo>
                  <a:pt x="2881314" y="0"/>
                </a:lnTo>
                <a:lnTo>
                  <a:pt x="2881314" y="1293813"/>
                </a:lnTo>
                <a:cubicBezTo>
                  <a:pt x="2881314" y="2008366"/>
                  <a:pt x="2364646" y="4865605"/>
                  <a:pt x="1568993" y="4865605"/>
                </a:cubicBezTo>
                <a:cubicBezTo>
                  <a:pt x="773340" y="4865605"/>
                  <a:pt x="0" y="2008366"/>
                  <a:pt x="0" y="1293813"/>
                </a:cubicBezTo>
                <a:lnTo>
                  <a:pt x="1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Google Shape;1059;p71">
            <a:extLst>
              <a:ext uri="{FF2B5EF4-FFF2-40B4-BE49-F238E27FC236}">
                <a16:creationId xmlns:a16="http://schemas.microsoft.com/office/drawing/2014/main" id="{A2ED22CE-4AE4-264C-840B-46E4EDFDB205}"/>
              </a:ext>
            </a:extLst>
          </p:cNvPr>
          <p:cNvSpPr txBox="1"/>
          <p:nvPr/>
        </p:nvSpPr>
        <p:spPr>
          <a:xfrm>
            <a:off x="8609513" y="3043304"/>
            <a:ext cx="1897237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Aft>
                <a:spcPts val="1200"/>
              </a:spcAft>
            </a:pP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What do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 take away from the 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week?</a:t>
            </a:r>
            <a:endParaRPr>
              <a:solidFill>
                <a:srgbClr val="7EA6AD"/>
              </a:solidFill>
              <a:latin typeface="Arial Unicode MS"/>
              <a:ea typeface="Arial Unicode MS"/>
              <a:cs typeface="Arial Unicode MS"/>
              <a:sym typeface="Bellota Text"/>
            </a:endParaRPr>
          </a:p>
        </p:txBody>
      </p:sp>
      <p:sp>
        <p:nvSpPr>
          <p:cNvPr id="16" name="Google Shape;1059;p71">
            <a:extLst>
              <a:ext uri="{FF2B5EF4-FFF2-40B4-BE49-F238E27FC236}">
                <a16:creationId xmlns:a16="http://schemas.microsoft.com/office/drawing/2014/main" id="{C3D8057C-4308-0344-AF42-6F10EAC9C9F7}"/>
              </a:ext>
            </a:extLst>
          </p:cNvPr>
          <p:cNvSpPr txBox="1"/>
          <p:nvPr/>
        </p:nvSpPr>
        <p:spPr>
          <a:xfrm>
            <a:off x="1320899" y="3213365"/>
            <a:ext cx="2117502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What was easy for you? </a:t>
            </a:r>
            <a:endParaRPr dirty="0">
              <a:solidFill>
                <a:srgbClr val="7EA6AD"/>
              </a:solidFill>
              <a:latin typeface="Arial Unicode MS"/>
              <a:ea typeface="Arial Unicode MS"/>
              <a:cs typeface="Arial Unicode MS"/>
              <a:sym typeface="Bellota Text"/>
            </a:endParaRPr>
          </a:p>
        </p:txBody>
      </p:sp>
      <p:sp>
        <p:nvSpPr>
          <p:cNvPr id="17" name="Google Shape;1059;p71">
            <a:extLst>
              <a:ext uri="{FF2B5EF4-FFF2-40B4-BE49-F238E27FC236}">
                <a16:creationId xmlns:a16="http://schemas.microsoft.com/office/drawing/2014/main" id="{2285803E-B981-B34B-A456-58F672FD5DF2}"/>
              </a:ext>
            </a:extLst>
          </p:cNvPr>
          <p:cNvSpPr txBox="1"/>
          <p:nvPr/>
        </p:nvSpPr>
        <p:spPr>
          <a:xfrm>
            <a:off x="6096921" y="3215162"/>
            <a:ext cx="2135210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Which 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challenge did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 like best 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and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why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?</a:t>
            </a:r>
            <a:endParaRPr>
              <a:solidFill>
                <a:srgbClr val="7EA6AD"/>
              </a:solidFill>
              <a:latin typeface="Arial Unicode MS"/>
              <a:ea typeface="Arial Unicode MS"/>
              <a:cs typeface="Arial Unicode MS"/>
              <a:sym typeface="Bellota Text"/>
            </a:endParaRPr>
          </a:p>
        </p:txBody>
      </p:sp>
      <p:sp>
        <p:nvSpPr>
          <p:cNvPr id="18" name="Google Shape;1059;p71">
            <a:extLst>
              <a:ext uri="{FF2B5EF4-FFF2-40B4-BE49-F238E27FC236}">
                <a16:creationId xmlns:a16="http://schemas.microsoft.com/office/drawing/2014/main" id="{CCA177BE-60A2-534A-8F13-D3D962EA608A}"/>
              </a:ext>
            </a:extLst>
          </p:cNvPr>
          <p:cNvSpPr txBox="1"/>
          <p:nvPr/>
        </p:nvSpPr>
        <p:spPr>
          <a:xfrm>
            <a:off x="3846270" y="3171693"/>
            <a:ext cx="1897237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What </a:t>
            </a:r>
            <a:r>
              <a:rPr lang="en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was difficult for you</a:t>
            </a:r>
            <a:r>
              <a:rPr lang="en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?</a:t>
            </a:r>
            <a:endParaRPr>
              <a:solidFill>
                <a:srgbClr val="7EA6AD"/>
              </a:solidFill>
              <a:latin typeface="Arial Unicode MS"/>
              <a:ea typeface="Arial Unicode MS"/>
              <a:cs typeface="Arial Unicode MS"/>
              <a:sym typeface="Bellota Text"/>
            </a:endParaRPr>
          </a:p>
        </p:txBody>
      </p:sp>
      <p:sp>
        <p:nvSpPr>
          <p:cNvPr id="19" name="Freihandform 18">
            <a:extLst>
              <a:ext uri="{FF2B5EF4-FFF2-40B4-BE49-F238E27FC236}">
                <a16:creationId xmlns:a16="http://schemas.microsoft.com/office/drawing/2014/main" id="{C732D3C1-BB81-5042-8A0D-50703E304FE6}"/>
              </a:ext>
            </a:extLst>
          </p:cNvPr>
          <p:cNvSpPr/>
          <p:nvPr/>
        </p:nvSpPr>
        <p:spPr>
          <a:xfrm>
            <a:off x="3075013" y="2580239"/>
            <a:ext cx="6120077" cy="2263678"/>
          </a:xfrm>
          <a:custGeom>
            <a:avLst/>
            <a:gdLst>
              <a:gd name="connsiteX0" fmla="*/ 0 w 6120077"/>
              <a:gd name="connsiteY0" fmla="*/ 93991 h 2263678"/>
              <a:gd name="connsiteX1" fmla="*/ 1108364 w 6120077"/>
              <a:gd name="connsiteY1" fmla="*/ 1839663 h 2263678"/>
              <a:gd name="connsiteX2" fmla="*/ 2382982 w 6120077"/>
              <a:gd name="connsiteY2" fmla="*/ 1867373 h 2263678"/>
              <a:gd name="connsiteX3" fmla="*/ 3380509 w 6120077"/>
              <a:gd name="connsiteY3" fmla="*/ 260245 h 2263678"/>
              <a:gd name="connsiteX4" fmla="*/ 4765964 w 6120077"/>
              <a:gd name="connsiteY4" fmla="*/ 149409 h 2263678"/>
              <a:gd name="connsiteX5" fmla="*/ 5791200 w 6120077"/>
              <a:gd name="connsiteY5" fmla="*/ 1728827 h 226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20077" h="2263678">
                <a:moveTo>
                  <a:pt x="0" y="93991"/>
                </a:moveTo>
                <a:cubicBezTo>
                  <a:pt x="355600" y="819045"/>
                  <a:pt x="711200" y="1544099"/>
                  <a:pt x="1108364" y="1839663"/>
                </a:cubicBezTo>
                <a:cubicBezTo>
                  <a:pt x="1505528" y="2135227"/>
                  <a:pt x="2004291" y="2130609"/>
                  <a:pt x="2382982" y="1867373"/>
                </a:cubicBezTo>
                <a:cubicBezTo>
                  <a:pt x="2761673" y="1604137"/>
                  <a:pt x="2983345" y="546572"/>
                  <a:pt x="3380509" y="260245"/>
                </a:cubicBezTo>
                <a:cubicBezTo>
                  <a:pt x="3777673" y="-26082"/>
                  <a:pt x="4364182" y="-95355"/>
                  <a:pt x="4765964" y="149409"/>
                </a:cubicBezTo>
                <a:cubicBezTo>
                  <a:pt x="5167746" y="394173"/>
                  <a:pt x="6811818" y="3479118"/>
                  <a:pt x="5791200" y="1728827"/>
                </a:cubicBezTo>
              </a:path>
            </a:pathLst>
          </a:custGeom>
          <a:noFill/>
          <a:ln>
            <a:solidFill>
              <a:srgbClr val="7EA6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7EA6AD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DC5639B-87A0-9B40-B583-05CD8BC090CC}"/>
              </a:ext>
            </a:extLst>
          </p:cNvPr>
          <p:cNvSpPr/>
          <p:nvPr/>
        </p:nvSpPr>
        <p:spPr>
          <a:xfrm>
            <a:off x="8696378" y="4033895"/>
            <a:ext cx="1378226" cy="87661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4000">
                <a:solidFill>
                  <a:srgbClr val="85C28F"/>
                </a:solidFill>
                <a:latin typeface="Arial Rounded MT Bold"/>
              </a:rPr>
              <a:t>04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A05568B-0C67-D04F-B67A-9CF621FE41F0}"/>
              </a:ext>
            </a:extLst>
          </p:cNvPr>
          <p:cNvSpPr/>
          <p:nvPr/>
        </p:nvSpPr>
        <p:spPr>
          <a:xfrm>
            <a:off x="4105775" y="3982275"/>
            <a:ext cx="1378226" cy="87661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>
                <a:solidFill>
                  <a:srgbClr val="85C28F"/>
                </a:solidFill>
                <a:latin typeface="Arial Rounded MT Bold" panose="020F0704030504030204" pitchFamily="34" charset="77"/>
              </a:rPr>
              <a:t>02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EDBF0C1-9D3D-6C44-8E08-327DC81F7C79}"/>
              </a:ext>
            </a:extLst>
          </p:cNvPr>
          <p:cNvSpPr/>
          <p:nvPr/>
        </p:nvSpPr>
        <p:spPr>
          <a:xfrm>
            <a:off x="6415882" y="2188520"/>
            <a:ext cx="1378226" cy="980234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/>
              </a:rPr>
              <a:t>03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27CFB23-5D85-8443-843C-7915D8C4B32C}"/>
              </a:ext>
            </a:extLst>
          </p:cNvPr>
          <p:cNvSpPr/>
          <p:nvPr/>
        </p:nvSpPr>
        <p:spPr>
          <a:xfrm>
            <a:off x="1692589" y="2180980"/>
            <a:ext cx="1378226" cy="980234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01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31AE255-2D9A-F744-9DF6-AFCB28307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822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753260" y="805656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959" y="2326654"/>
            <a:ext cx="10515600" cy="1325563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What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do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you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think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of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when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you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hear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the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word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"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sustainable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mobility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"?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3253377-0368-6641-899E-FAD5F9093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0135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044" y="645122"/>
            <a:ext cx="10515600" cy="132556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Sustainable mobility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CB8E594-6CAF-A94D-8616-926FE83056CB}"/>
              </a:ext>
            </a:extLst>
          </p:cNvPr>
          <p:cNvSpPr txBox="1"/>
          <p:nvPr/>
        </p:nvSpPr>
        <p:spPr>
          <a:xfrm>
            <a:off x="2869660" y="2490952"/>
            <a:ext cx="6011582" cy="22159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Do without the car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Use public transport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Carpool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Use/found car sharing instead of buying your own car</a:t>
            </a:r>
          </a:p>
          <a:p>
            <a:pPr marL="285750" indent="-285750">
              <a:buFontTx/>
              <a:buChar char="-"/>
            </a:pPr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CF6CF52-CFB4-1E45-9864-6A4E9B14067F}"/>
              </a:ext>
            </a:extLst>
          </p:cNvPr>
          <p:cNvSpPr txBox="1"/>
          <p:nvPr/>
        </p:nvSpPr>
        <p:spPr>
          <a:xfrm>
            <a:off x="3370557" y="6256454"/>
            <a:ext cx="755693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Office of 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the Sustainability Strategy Ministry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for the 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Environment, Climate and Energy Management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Baden-Württemberg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2020)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22E0F58-B7E2-134B-A404-01FB3DFA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7149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Traffic facts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92792" y="-726282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843773" y="2270277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1158073" y="305594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1085609" y="5412174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82593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/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Walking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saves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147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CO</a:t>
            </a:r>
            <a:r>
              <a:rPr lang="de-DE" sz="24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per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kilometre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produces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neither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particulate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matter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nor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nitrogen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oxides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 </a:t>
            </a:r>
            <a:b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4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</a:t>
            </a:r>
            <a:r>
              <a:rPr lang="de-DE" sz="2400" b="1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4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savings</a:t>
            </a:r>
            <a:r>
              <a:rPr lang="de-DE" sz="24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potential per </a:t>
            </a:r>
            <a:r>
              <a:rPr lang="de-DE" sz="24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year</a:t>
            </a:r>
            <a:r>
              <a:rPr lang="de-DE" sz="24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: 54 kg CO</a:t>
            </a:r>
            <a:r>
              <a:rPr lang="de-DE" sz="2400" b="1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</a:p>
          <a:p>
            <a:pPr marL="342900" indent="-342900"/>
            <a:endParaRPr lang="de-DE" sz="24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indent="-342900"/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Public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transport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produces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less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than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half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greenhouse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gas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emissions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cars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 </a:t>
            </a:r>
            <a:b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4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</a:t>
            </a:r>
            <a:r>
              <a:rPr lang="de-DE" sz="2400" b="1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 </a:t>
            </a:r>
            <a:r>
              <a:rPr lang="de-DE" sz="24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savings</a:t>
            </a:r>
            <a:r>
              <a:rPr lang="de-DE" sz="24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potential per </a:t>
            </a:r>
            <a:r>
              <a:rPr lang="de-DE" sz="24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year</a:t>
            </a:r>
            <a:r>
              <a:rPr lang="de-DE" sz="24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: 175 kg CO</a:t>
            </a:r>
            <a:r>
              <a:rPr lang="de-DE" sz="2400" b="1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b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endParaRPr lang="de-DE" sz="24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indent="-342900"/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 1000-km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flight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causes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230kg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CO</a:t>
            </a:r>
            <a:r>
              <a:rPr lang="de-DE" sz="24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Travelling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by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train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causes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only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32 kg </a:t>
            </a:r>
            <a:r>
              <a:rPr lang="de-DE" sz="24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CO</a:t>
            </a:r>
            <a:r>
              <a:rPr lang="de-DE" sz="24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b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4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4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</a:t>
            </a:r>
            <a:r>
              <a:rPr lang="de-DE" sz="2400" b="1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4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4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savings</a:t>
            </a:r>
            <a:r>
              <a:rPr lang="de-DE" sz="24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potential per 1,000-km </a:t>
            </a:r>
            <a:r>
              <a:rPr lang="de-DE" sz="24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flight</a:t>
            </a:r>
            <a:r>
              <a:rPr lang="de-DE" sz="24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: 198 kg CO</a:t>
            </a:r>
            <a:r>
              <a:rPr lang="de-DE" sz="2400" b="1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</a:p>
          <a:p>
            <a:pPr marL="0" indent="0">
              <a:buNone/>
            </a:pPr>
            <a:endParaRPr lang="de-DE" sz="2400" dirty="0"/>
          </a:p>
          <a:p>
            <a:endParaRPr lang="de-DE" sz="2400" b="1" dirty="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883C9A5-E50E-734B-8C30-998094B109C4}"/>
              </a:ext>
            </a:extLst>
          </p:cNvPr>
          <p:cNvSpPr txBox="1"/>
          <p:nvPr/>
        </p:nvSpPr>
        <p:spPr>
          <a:xfrm>
            <a:off x="3370557" y="6426336"/>
            <a:ext cx="755693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Office of 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the Sustainability Strategy Ministry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for the 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Environment, Climate and Energy Management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Baden-Württemberg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2020)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20392FA-499B-3F48-8211-DB705A58C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132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074602" y="3062636"/>
            <a:ext cx="2881314" cy="4047458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2753645 h 4047458"/>
              <a:gd name="connsiteX1" fmla="*/ 2226722 w 2881314"/>
              <a:gd name="connsiteY1" fmla="*/ 0 h 4047458"/>
              <a:gd name="connsiteX2" fmla="*/ 2881314 w 2881314"/>
              <a:gd name="connsiteY2" fmla="*/ 1459832 h 4047458"/>
              <a:gd name="connsiteX3" fmla="*/ 2881314 w 2881314"/>
              <a:gd name="connsiteY3" fmla="*/ 2753645 h 4047458"/>
              <a:gd name="connsiteX4" fmla="*/ 1440657 w 2881314"/>
              <a:gd name="connsiteY4" fmla="*/ 4047458 h 4047458"/>
              <a:gd name="connsiteX5" fmla="*/ 0 w 2881314"/>
              <a:gd name="connsiteY5" fmla="*/ 2753645 h 4047458"/>
              <a:gd name="connsiteX6" fmla="*/ 1 w 2881314"/>
              <a:gd name="connsiteY6" fmla="*/ 2753645 h 4047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047458">
                <a:moveTo>
                  <a:pt x="1" y="2753645"/>
                </a:moveTo>
                <a:cubicBezTo>
                  <a:pt x="1" y="2039092"/>
                  <a:pt x="1431069" y="0"/>
                  <a:pt x="2226722" y="0"/>
                </a:cubicBezTo>
                <a:lnTo>
                  <a:pt x="2881314" y="1459832"/>
                </a:lnTo>
                <a:lnTo>
                  <a:pt x="2881314" y="2753645"/>
                </a:lnTo>
                <a:cubicBezTo>
                  <a:pt x="2881314" y="3468198"/>
                  <a:pt x="2236310" y="4047458"/>
                  <a:pt x="1440657" y="4047458"/>
                </a:cubicBezTo>
                <a:cubicBezTo>
                  <a:pt x="645004" y="4047458"/>
                  <a:pt x="0" y="3468198"/>
                  <a:pt x="0" y="2753645"/>
                </a:cubicBezTo>
                <a:lnTo>
                  <a:pt x="1" y="2753645"/>
                </a:ln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 rot="14438725">
            <a:off x="9573641" y="-1841726"/>
            <a:ext cx="2980723" cy="489768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99410 w 2980723"/>
              <a:gd name="connsiteY0" fmla="*/ 1293813 h 4897689"/>
              <a:gd name="connsiteX1" fmla="*/ 1540067 w 2980723"/>
              <a:gd name="connsiteY1" fmla="*/ 0 h 4897689"/>
              <a:gd name="connsiteX2" fmla="*/ 2980723 w 2980723"/>
              <a:gd name="connsiteY2" fmla="*/ 0 h 4897689"/>
              <a:gd name="connsiteX3" fmla="*/ 2980723 w 2980723"/>
              <a:gd name="connsiteY3" fmla="*/ 1293813 h 4897689"/>
              <a:gd name="connsiteX4" fmla="*/ 497329 w 2980723"/>
              <a:gd name="connsiteY4" fmla="*/ 4897689 h 4897689"/>
              <a:gd name="connsiteX5" fmla="*/ 99409 w 2980723"/>
              <a:gd name="connsiteY5" fmla="*/ 1293813 h 4897689"/>
              <a:gd name="connsiteX6" fmla="*/ 99410 w 2980723"/>
              <a:gd name="connsiteY6" fmla="*/ 1293813 h 489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0723" h="4897689">
                <a:moveTo>
                  <a:pt x="99410" y="1293813"/>
                </a:moveTo>
                <a:cubicBezTo>
                  <a:pt x="99410" y="579260"/>
                  <a:pt x="744414" y="0"/>
                  <a:pt x="1540067" y="0"/>
                </a:cubicBezTo>
                <a:lnTo>
                  <a:pt x="2980723" y="0"/>
                </a:lnTo>
                <a:lnTo>
                  <a:pt x="2980723" y="1293813"/>
                </a:lnTo>
                <a:cubicBezTo>
                  <a:pt x="2980723" y="2008366"/>
                  <a:pt x="1292982" y="4897689"/>
                  <a:pt x="497329" y="4897689"/>
                </a:cubicBezTo>
                <a:cubicBezTo>
                  <a:pt x="-298324" y="4897689"/>
                  <a:pt x="99409" y="2008366"/>
                  <a:pt x="99409" y="1293813"/>
                </a:cubicBezTo>
                <a:lnTo>
                  <a:pt x="99410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659" y="2766218"/>
            <a:ext cx="10515600" cy="1325563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How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do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you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drive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smarter?</a:t>
            </a:r>
            <a:b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</a:br>
            <a:b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</a:b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How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much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fuel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can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you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save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by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driving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Rounded MT Bold" panose="020F0704030504030204" pitchFamily="34" charset="77"/>
              </a:rPr>
              <a:t>economically</a:t>
            </a:r>
            <a:r>
              <a:rPr lang="de-DE" dirty="0">
                <a:solidFill>
                  <a:srgbClr val="7EA6AD"/>
                </a:solidFill>
                <a:latin typeface="Arial Rounded MT Bold" panose="020F0704030504030204" pitchFamily="34" charset="77"/>
              </a:rPr>
              <a:t>?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596180-4180-C34E-964E-1D40CF20315B}"/>
              </a:ext>
            </a:extLst>
          </p:cNvPr>
          <p:cNvSpPr txBox="1"/>
          <p:nvPr/>
        </p:nvSpPr>
        <p:spPr>
          <a:xfrm>
            <a:off x="3128819" y="6508702"/>
            <a:ext cx="755693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Office of 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the Sustainability Strategy Ministry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for the 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Environment, Climate and Energy Management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Baden-Württemberg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2020)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41D0D79-D85A-8D47-BFBE-BB2922D17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597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Smart driving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074602" y="3062636"/>
            <a:ext cx="2881314" cy="4047458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2753645 h 4047458"/>
              <a:gd name="connsiteX1" fmla="*/ 2226722 w 2881314"/>
              <a:gd name="connsiteY1" fmla="*/ 0 h 4047458"/>
              <a:gd name="connsiteX2" fmla="*/ 2881314 w 2881314"/>
              <a:gd name="connsiteY2" fmla="*/ 1459832 h 4047458"/>
              <a:gd name="connsiteX3" fmla="*/ 2881314 w 2881314"/>
              <a:gd name="connsiteY3" fmla="*/ 2753645 h 4047458"/>
              <a:gd name="connsiteX4" fmla="*/ 1440657 w 2881314"/>
              <a:gd name="connsiteY4" fmla="*/ 4047458 h 4047458"/>
              <a:gd name="connsiteX5" fmla="*/ 0 w 2881314"/>
              <a:gd name="connsiteY5" fmla="*/ 2753645 h 4047458"/>
              <a:gd name="connsiteX6" fmla="*/ 1 w 2881314"/>
              <a:gd name="connsiteY6" fmla="*/ 2753645 h 4047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047458">
                <a:moveTo>
                  <a:pt x="1" y="2753645"/>
                </a:moveTo>
                <a:cubicBezTo>
                  <a:pt x="1" y="2039092"/>
                  <a:pt x="1431069" y="0"/>
                  <a:pt x="2226722" y="0"/>
                </a:cubicBezTo>
                <a:lnTo>
                  <a:pt x="2881314" y="1459832"/>
                </a:lnTo>
                <a:lnTo>
                  <a:pt x="2881314" y="2753645"/>
                </a:lnTo>
                <a:cubicBezTo>
                  <a:pt x="2881314" y="3468198"/>
                  <a:pt x="2236310" y="4047458"/>
                  <a:pt x="1440657" y="4047458"/>
                </a:cubicBezTo>
                <a:cubicBezTo>
                  <a:pt x="645004" y="4047458"/>
                  <a:pt x="0" y="3468198"/>
                  <a:pt x="0" y="2753645"/>
                </a:cubicBezTo>
                <a:lnTo>
                  <a:pt x="1" y="2753645"/>
                </a:ln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2069992" y="228218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 rot="14438725">
            <a:off x="10228485" y="-2591819"/>
            <a:ext cx="2980723" cy="489768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99410 w 2980723"/>
              <a:gd name="connsiteY0" fmla="*/ 1293813 h 4897689"/>
              <a:gd name="connsiteX1" fmla="*/ 1540067 w 2980723"/>
              <a:gd name="connsiteY1" fmla="*/ 0 h 4897689"/>
              <a:gd name="connsiteX2" fmla="*/ 2980723 w 2980723"/>
              <a:gd name="connsiteY2" fmla="*/ 0 h 4897689"/>
              <a:gd name="connsiteX3" fmla="*/ 2980723 w 2980723"/>
              <a:gd name="connsiteY3" fmla="*/ 1293813 h 4897689"/>
              <a:gd name="connsiteX4" fmla="*/ 497329 w 2980723"/>
              <a:gd name="connsiteY4" fmla="*/ 4897689 h 4897689"/>
              <a:gd name="connsiteX5" fmla="*/ 99409 w 2980723"/>
              <a:gd name="connsiteY5" fmla="*/ 1293813 h 4897689"/>
              <a:gd name="connsiteX6" fmla="*/ 99410 w 2980723"/>
              <a:gd name="connsiteY6" fmla="*/ 1293813 h 489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0723" h="4897689">
                <a:moveTo>
                  <a:pt x="99410" y="1293813"/>
                </a:moveTo>
                <a:cubicBezTo>
                  <a:pt x="99410" y="579260"/>
                  <a:pt x="744414" y="0"/>
                  <a:pt x="1540067" y="0"/>
                </a:cubicBezTo>
                <a:lnTo>
                  <a:pt x="2980723" y="0"/>
                </a:lnTo>
                <a:lnTo>
                  <a:pt x="2980723" y="1293813"/>
                </a:lnTo>
                <a:cubicBezTo>
                  <a:pt x="2980723" y="2008366"/>
                  <a:pt x="1292982" y="4897689"/>
                  <a:pt x="497329" y="4897689"/>
                </a:cubicBezTo>
                <a:cubicBezTo>
                  <a:pt x="-298324" y="4897689"/>
                  <a:pt x="99409" y="2008366"/>
                  <a:pt x="99409" y="1293813"/>
                </a:cubicBezTo>
                <a:lnTo>
                  <a:pt x="99410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1514234" y="5310970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634487"/>
            <a:ext cx="10515600" cy="4734237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fuel-efficient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driving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style and a well-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maintained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car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can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save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up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br>
              <a:rPr lang="de-DE" sz="2000" dirty="0">
                <a:latin typeface="Arial Unicode MS"/>
                <a:ea typeface="Arial Unicode MS"/>
                <a:cs typeface="Arial Unicode MS"/>
              </a:rPr>
            </a:b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25 %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fuel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savings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endParaRPr lang="de-DE" dirty="0">
              <a:cs typeface="Calibri" panose="020F0502020204030204"/>
            </a:endParaRPr>
          </a:p>
          <a:p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Direct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influence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on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actual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CO</a:t>
            </a:r>
            <a:r>
              <a:rPr lang="de-DE" sz="20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emissions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possible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:</a:t>
            </a:r>
          </a:p>
          <a:p>
            <a:pPr marL="0" indent="0">
              <a:buNone/>
            </a:pP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optimum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tyre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pressure</a:t>
            </a:r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0" indent="0">
              <a:buNone/>
            </a:pP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regular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maintenance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of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the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engine</a:t>
            </a:r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0" indent="0">
              <a:buNone/>
            </a:pP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low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speed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driving</a:t>
            </a:r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0" indent="0">
              <a:buNone/>
            </a:pP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fast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upshift</a:t>
            </a:r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0" indent="0">
              <a:buNone/>
            </a:pP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carpool</a:t>
            </a:r>
            <a:b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</a:br>
            <a:endParaRPr lang="de-DE" sz="2000" dirty="0">
              <a:latin typeface="Arial Unicode MS"/>
              <a:ea typeface="Arial Unicode MS"/>
              <a:cs typeface="Arial Unicode MS"/>
            </a:endParaRPr>
          </a:p>
          <a:p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</a:t>
            </a:r>
            <a:r>
              <a:rPr lang="de-DE" sz="20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savings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potential per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year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: 700 kg CO</a:t>
            </a:r>
            <a:r>
              <a:rPr lang="de-DE" sz="20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2 </a:t>
            </a:r>
          </a:p>
          <a:p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 alternative: plant 70 </a:t>
            </a:r>
            <a:r>
              <a:rPr lang="de-DE" sz="20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trees</a:t>
            </a:r>
            <a:r>
              <a:rPr lang="de-DE" sz="2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</a:p>
          <a:p>
            <a:endParaRPr lang="de-DE" sz="2000" dirty="0">
              <a:cs typeface="Calibri"/>
            </a:endParaRPr>
          </a:p>
          <a:p>
            <a:endParaRPr lang="de-DE" sz="2400" b="1" dirty="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B0076F4-4990-F641-9766-F7A6DA3DBDB2}"/>
              </a:ext>
            </a:extLst>
          </p:cNvPr>
          <p:cNvSpPr txBox="1"/>
          <p:nvPr/>
        </p:nvSpPr>
        <p:spPr>
          <a:xfrm>
            <a:off x="3139330" y="6492875"/>
            <a:ext cx="755693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Office of 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the Sustainability Strategy Ministry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for the 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Environment, Climate and Energy Management 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Baden-Württemberg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2020)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6BFC530-982A-EE41-80CB-03B651806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5409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D022E980F7D834A8A13327F921B56EE" ma:contentTypeVersion="4" ma:contentTypeDescription="Ein neues Dokument erstellen." ma:contentTypeScope="" ma:versionID="039514b970af7c5f8dda6224ec4cd153">
  <xsd:schema xmlns:xsd="http://www.w3.org/2001/XMLSchema" xmlns:xs="http://www.w3.org/2001/XMLSchema" xmlns:p="http://schemas.microsoft.com/office/2006/metadata/properties" xmlns:ns2="a16cfcc6-fc8c-4851-9c49-03b4deb55514" targetNamespace="http://schemas.microsoft.com/office/2006/metadata/properties" ma:root="true" ma:fieldsID="c5764ff34ebd1e82713458c0ef848425" ns2:_="">
    <xsd:import namespace="a16cfcc6-fc8c-4851-9c49-03b4deb555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6cfcc6-fc8c-4851-9c49-03b4deb555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6D01E10-4060-439E-8ADE-6D20C6ABA50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D2B979D-B22C-47B3-B969-03E59C41A9AE}">
  <ds:schemaRefs>
    <ds:schemaRef ds:uri="http://schemas.microsoft.com/office/2006/metadata/properties"/>
    <ds:schemaRef ds:uri="http://www.w3.org/XML/1998/namespace"/>
    <ds:schemaRef ds:uri="a16cfcc6-fc8c-4851-9c49-03b4deb55514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5D7D030-C630-473B-BECE-0BCCA738869F}">
  <ds:schemaRefs>
    <ds:schemaRef ds:uri="a16cfcc6-fc8c-4851-9c49-03b4deb5551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1289</Words>
  <Application>Microsoft Macintosh PowerPoint</Application>
  <PresentationFormat>Breitbild</PresentationFormat>
  <Paragraphs>169</Paragraphs>
  <Slides>19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5" baseType="lpstr">
      <vt:lpstr>Arial Unicode MS</vt:lpstr>
      <vt:lpstr>Arial</vt:lpstr>
      <vt:lpstr>Arial Rounded MT Bold</vt:lpstr>
      <vt:lpstr>Calibri</vt:lpstr>
      <vt:lpstr>Calibri Light</vt:lpstr>
      <vt:lpstr>Office</vt:lpstr>
      <vt:lpstr>Climate Challenge</vt:lpstr>
      <vt:lpstr>Welcome to the last  event</vt:lpstr>
      <vt:lpstr>PowerPoint-Präsentation</vt:lpstr>
      <vt:lpstr>Exchange on week 3</vt:lpstr>
      <vt:lpstr>What do you think of when you hear the word "sustainable mobility"?</vt:lpstr>
      <vt:lpstr>Sustainable mobility</vt:lpstr>
      <vt:lpstr>Traffic facts</vt:lpstr>
      <vt:lpstr>How do you drive smarter?  How much fuel can you save by driving economically?</vt:lpstr>
      <vt:lpstr>Smart driving</vt:lpstr>
      <vt:lpstr>Now that you have mastered the challenges, do you have any other ideas for saving CO2 in your everyday life?</vt:lpstr>
      <vt:lpstr>CO2 avoidance and compensation</vt:lpstr>
      <vt:lpstr>Our tips for your commitment</vt:lpstr>
      <vt:lpstr>Group reflection </vt:lpstr>
      <vt:lpstr>CO2 savings</vt:lpstr>
      <vt:lpstr>CO2 calculator</vt:lpstr>
      <vt:lpstr>Your CO2 saving     = „Number“</vt:lpstr>
      <vt:lpstr>Reflection</vt:lpstr>
      <vt:lpstr>Farewell to the participants</vt:lpstr>
      <vt:lpstr>List of 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Jana Stefanie</dc:creator>
  <cp:keywords>, docId:F650C4052C574C32F6877545A98C7B85</cp:keywords>
  <cp:lastModifiedBy>Jana Stefanie</cp:lastModifiedBy>
  <cp:revision>1</cp:revision>
  <dcterms:created xsi:type="dcterms:W3CDTF">2021-12-21T22:16:40Z</dcterms:created>
  <dcterms:modified xsi:type="dcterms:W3CDTF">2022-01-23T14:50:05Z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0x0101008D022E980F7D834A8A13327F921B56EE</vt:lpwstr>
  </property>
</Properties>
</file>