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83" r:id="rId7"/>
    <p:sldId id="262" r:id="rId8"/>
    <p:sldId id="263" r:id="rId9"/>
    <p:sldId id="264" r:id="rId10"/>
    <p:sldId id="265" r:id="rId11"/>
    <p:sldId id="276" r:id="rId12"/>
    <p:sldId id="277" r:id="rId13"/>
    <p:sldId id="268" r:id="rId14"/>
    <p:sldId id="279" r:id="rId15"/>
    <p:sldId id="280" r:id="rId16"/>
    <p:sldId id="271" r:id="rId17"/>
    <p:sldId id="272" r:id="rId18"/>
    <p:sldId id="281" r:id="rId19"/>
    <p:sldId id="282" r:id="rId20"/>
    <p:sldId id="285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bherr, Verena" initials="HV" lastIdx="30" clrIdx="0"/>
  <p:cmAuthor id="1" name="Windows-Benutzer" initials="W" lastIdx="20" clrIdx="1"/>
  <p:cmAuthor id="2" name="Nadine Reimer" initials="NR" lastIdx="20" clrIdx="2"/>
  <p:cmAuthor id="3" name="Andreas Kirchner" initials="AK" lastIdx="6" clrIdx="3">
    <p:extLst>
      <p:ext uri="{19B8F6BF-5375-455C-9EA6-DF929625EA0E}">
        <p15:presenceInfo xmlns:p15="http://schemas.microsoft.com/office/powerpoint/2012/main" userId="S::andreas.kirchner@bwstaff.de::ad6a695d-2c98-4490-a15f-2b8e368275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17"/>
    <p:restoredTop sz="83639"/>
  </p:normalViewPr>
  <p:slideViewPr>
    <p:cSldViewPr snapToGrid="0" snapToObjects="1">
      <p:cViewPr varScale="1">
        <p:scale>
          <a:sx n="70" d="100"/>
          <a:sy n="70" d="100"/>
        </p:scale>
        <p:origin x="13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Calibri"/>
              </a:rPr>
              <a:t>Format der Notizen mittels Klicken bearbeiten</a:t>
            </a:r>
          </a:p>
        </p:txBody>
      </p:sp>
      <p:sp>
        <p:nvSpPr>
          <p:cNvPr id="1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Calibri"/>
              </a:rPr>
              <a:t>&lt;Kopfzeile&gt;</a:t>
            </a:r>
          </a:p>
        </p:txBody>
      </p:sp>
      <p:sp>
        <p:nvSpPr>
          <p:cNvPr id="190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lang="de-DE" sz="1400" b="0" strike="noStrike" spc="-1">
                <a:latin typeface="Calibri"/>
              </a:defRPr>
            </a:lvl1pPr>
          </a:lstStyle>
          <a:p>
            <a:pPr algn="r"/>
            <a:r>
              <a:rPr lang="de-DE" sz="1400" b="0" strike="noStrike" spc="-1">
                <a:latin typeface="Calibri"/>
              </a:rPr>
              <a:t>&lt;Datum/Uhrzeit&gt;</a:t>
            </a:r>
          </a:p>
        </p:txBody>
      </p:sp>
      <p:sp>
        <p:nvSpPr>
          <p:cNvPr id="191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lang="de-DE" sz="1400" b="0" strike="noStrike" spc="-1">
                <a:latin typeface="Calibri"/>
              </a:defRPr>
            </a:lvl1pPr>
          </a:lstStyle>
          <a:p>
            <a:r>
              <a:rPr lang="de-DE" sz="1400" b="0" strike="noStrike" spc="-1">
                <a:latin typeface="Calibri"/>
              </a:rPr>
              <a:t>&lt;Fußzeile&gt;</a:t>
            </a:r>
          </a:p>
        </p:txBody>
      </p:sp>
      <p:sp>
        <p:nvSpPr>
          <p:cNvPr id="192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lang="de-DE" sz="1400" b="0" strike="noStrike" spc="-1">
                <a:latin typeface="Calibri"/>
              </a:defRPr>
            </a:lvl1pPr>
          </a:lstStyle>
          <a:p>
            <a:pPr algn="r"/>
            <a:fld id="{848C1A8E-4EA0-4910-82BD-B9D8F4F7B3A7}" type="slidenum">
              <a:rPr lang="de-DE" sz="1400" b="0" strike="noStrike" spc="-1">
                <a:latin typeface="Calibri"/>
              </a:rPr>
              <a:t>‹Nr.›</a:t>
            </a:fld>
            <a:endParaRPr lang="de-DE" sz="14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544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C3577F42-C1EA-4BC5-9D7A-9ACBAAF5F429}" type="slidenum">
              <a:rPr lang="de-DE" sz="1400" b="0" strike="noStrike" spc="-1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lang="de-DE" sz="14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/>
            <a:fld id="{848C1A8E-4EA0-4910-82BD-B9D8F4F7B3A7}" type="slidenum">
              <a:rPr lang="de-DE" sz="1400" b="0" strike="noStrike" spc="-1" smtClean="0">
                <a:latin typeface="Calibri"/>
              </a:rPr>
              <a:t>10</a:t>
            </a:fld>
            <a:endParaRPr lang="de-DE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89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/>
            <a:fld id="{848C1A8E-4EA0-4910-82BD-B9D8F4F7B3A7}" type="slidenum">
              <a:rPr lang="de-DE" sz="1400" b="0" strike="noStrike" spc="-1" smtClean="0">
                <a:latin typeface="Calibri"/>
              </a:rPr>
              <a:t>13</a:t>
            </a:fld>
            <a:endParaRPr lang="de-DE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88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/>
            <a:fld id="{848C1A8E-4EA0-4910-82BD-B9D8F4F7B3A7}" type="slidenum">
              <a:rPr lang="de-DE" sz="1400" b="0" strike="noStrike" spc="-1" smtClean="0">
                <a:latin typeface="Calibri"/>
              </a:rPr>
              <a:t>16</a:t>
            </a:fld>
            <a:endParaRPr lang="de-DE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194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/>
            <a:fld id="{848C1A8E-4EA0-4910-82BD-B9D8F4F7B3A7}" type="slidenum">
              <a:rPr lang="de-DE" sz="1400" b="0" strike="noStrike" spc="-1" smtClean="0">
                <a:latin typeface="Calibri"/>
              </a:rPr>
              <a:t>17</a:t>
            </a:fld>
            <a:endParaRPr lang="de-DE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31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/>
            <a:fld id="{848C1A8E-4EA0-4910-82BD-B9D8F4F7B3A7}" type="slidenum">
              <a:rPr lang="de-DE" sz="1400" b="0" strike="noStrike" spc="-1" smtClean="0">
                <a:latin typeface="Calibri"/>
              </a:rPr>
              <a:t>18</a:t>
            </a:fld>
            <a:endParaRPr lang="de-DE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03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19594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2514960" y="3682080"/>
            <a:ext cx="19594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189684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189684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3172680" y="1604520"/>
            <a:ext cx="1292760" cy="189684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1292760" cy="189684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1815120" y="3682080"/>
            <a:ext cx="1292760" cy="189684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3172680" y="3682080"/>
            <a:ext cx="1292760" cy="189684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19594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2514960" y="3682080"/>
            <a:ext cx="19594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1"/>
          <p:cNvSpPr/>
          <p:nvPr/>
        </p:nvSpPr>
        <p:spPr>
          <a:xfrm>
            <a:off x="323640" y="6408360"/>
            <a:ext cx="8496720" cy="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2"/>
          <p:cNvSpPr/>
          <p:nvPr/>
        </p:nvSpPr>
        <p:spPr>
          <a:xfrm>
            <a:off x="5724360" y="6453360"/>
            <a:ext cx="309384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Projekt BigDIWA</a:t>
            </a:r>
            <a:endParaRPr lang="de-DE" sz="900" b="0" strike="noStrike" spc="-1">
              <a:latin typeface="Calibri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0" y="0"/>
            <a:ext cx="9143640" cy="1169280"/>
          </a:xfrm>
          <a:prstGeom prst="rect">
            <a:avLst/>
          </a:prstGeom>
          <a:solidFill>
            <a:srgbClr val="FFE01B"/>
          </a:solidFill>
          <a:ln>
            <a:solidFill>
              <a:srgbClr val="FFE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" name="Group 4"/>
          <p:cNvGrpSpPr/>
          <p:nvPr/>
        </p:nvGrpSpPr>
        <p:grpSpPr>
          <a:xfrm>
            <a:off x="0" y="6145560"/>
            <a:ext cx="9143640" cy="712080"/>
            <a:chOff x="0" y="6145560"/>
            <a:chExt cx="9143640" cy="712080"/>
          </a:xfrm>
        </p:grpSpPr>
        <p:sp>
          <p:nvSpPr>
            <p:cNvPr id="4" name="CustomShape 5"/>
            <p:cNvSpPr/>
            <p:nvPr/>
          </p:nvSpPr>
          <p:spPr>
            <a:xfrm>
              <a:off x="0" y="6145560"/>
              <a:ext cx="9143640" cy="712080"/>
            </a:xfrm>
            <a:prstGeom prst="rect">
              <a:avLst/>
            </a:prstGeom>
            <a:solidFill>
              <a:srgbClr val="FFE01B"/>
            </a:solidFill>
            <a:ln>
              <a:solidFill>
                <a:srgbClr val="FFE0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" name="Line 6"/>
            <p:cNvSpPr/>
            <p:nvPr/>
          </p:nvSpPr>
          <p:spPr>
            <a:xfrm>
              <a:off x="271800" y="6359400"/>
              <a:ext cx="8682480" cy="0"/>
            </a:xfrm>
            <a:prstGeom prst="line">
              <a:avLst/>
            </a:prstGeom>
            <a:ln w="1584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" name="CustomShape 7"/>
          <p:cNvSpPr/>
          <p:nvPr/>
        </p:nvSpPr>
        <p:spPr>
          <a:xfrm>
            <a:off x="6756480" y="6427440"/>
            <a:ext cx="2285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Projekt ‚Open Access an HAWs &amp; PHs‘</a:t>
            </a:r>
            <a:br/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- Förderlinie BW-BigDIWA</a:t>
            </a:r>
            <a:endParaRPr lang="de-DE" sz="900" b="0" strike="noStrike" spc="-1">
              <a:latin typeface="Calibri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0" y="0"/>
            <a:ext cx="9143640" cy="1169280"/>
          </a:xfrm>
          <a:prstGeom prst="rect">
            <a:avLst/>
          </a:prstGeom>
          <a:solidFill>
            <a:srgbClr val="FFE01B"/>
          </a:solidFill>
          <a:ln>
            <a:solidFill>
              <a:srgbClr val="FFE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" name="Group 9"/>
          <p:cNvGrpSpPr/>
          <p:nvPr/>
        </p:nvGrpSpPr>
        <p:grpSpPr>
          <a:xfrm>
            <a:off x="0" y="6145560"/>
            <a:ext cx="9143640" cy="712080"/>
            <a:chOff x="0" y="6145560"/>
            <a:chExt cx="9143640" cy="712080"/>
          </a:xfrm>
        </p:grpSpPr>
        <p:sp>
          <p:nvSpPr>
            <p:cNvPr id="9" name="CustomShape 10"/>
            <p:cNvSpPr/>
            <p:nvPr/>
          </p:nvSpPr>
          <p:spPr>
            <a:xfrm>
              <a:off x="0" y="6145560"/>
              <a:ext cx="9143640" cy="712080"/>
            </a:xfrm>
            <a:prstGeom prst="rect">
              <a:avLst/>
            </a:prstGeom>
            <a:solidFill>
              <a:srgbClr val="FFE01B"/>
            </a:solidFill>
            <a:ln>
              <a:solidFill>
                <a:srgbClr val="FFE0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Line 11"/>
            <p:cNvSpPr/>
            <p:nvPr/>
          </p:nvSpPr>
          <p:spPr>
            <a:xfrm>
              <a:off x="271800" y="6359400"/>
              <a:ext cx="8682480" cy="0"/>
            </a:xfrm>
            <a:prstGeom prst="line">
              <a:avLst/>
            </a:prstGeom>
            <a:ln w="1584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6241774" y="6427440"/>
              <a:ext cx="2800346" cy="3678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9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Projekt „Open Access an </a:t>
              </a:r>
              <a:r>
                <a:rPr lang="de-DE" sz="900" b="1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HAWen</a:t>
              </a:r>
              <a:r>
                <a:rPr lang="de-DE" sz="9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 und PH en in Baden-Württemberg“ (Förderlinie BW-</a:t>
              </a:r>
              <a:r>
                <a:rPr lang="de-DE" sz="900" b="1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BigDIWA</a:t>
              </a:r>
              <a:r>
                <a:rPr lang="de-DE" sz="9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)</a:t>
              </a:r>
              <a:endParaRPr lang="de-DE" sz="900" b="0" strike="noStrike" spc="-1" dirty="0">
                <a:latin typeface="Calibri"/>
              </a:endParaRPr>
            </a:p>
          </p:txBody>
        </p:sp>
      </p:grp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0.png"/><Relationship Id="rId7" Type="http://schemas.openxmlformats.org/officeDocument/2006/relationships/image" Target="../media/image4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31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hyperlink" Target="https://v2.sherpa.ac.uk/opendoar/" TargetMode="External"/><Relationship Id="rId7" Type="http://schemas.openxmlformats.org/officeDocument/2006/relationships/hyperlink" Target="https://doaj.org/" TargetMode="External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hyperlink" Target="https://www.doabooks.org/" TargetMode="External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49.jpeg"/><Relationship Id="rId9" Type="http://schemas.openxmlformats.org/officeDocument/2006/relationships/hyperlink" Target="https://www.base-search.ne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hyperlink" Target="file:///\\tmp\user\docs\VIZi3EFOiCdhWk6U\open-access.network" TargetMode="External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aire.eu/" TargetMode="External"/><Relationship Id="rId5" Type="http://schemas.openxmlformats.org/officeDocument/2006/relationships/hyperlink" Target="https://www.hfwu.de/bw-open-access" TargetMode="Externa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643859" TargetMode="External"/><Relationship Id="rId2" Type="http://schemas.openxmlformats.org/officeDocument/2006/relationships/hyperlink" Target="https://doi.org/10.5281/zenodo.401859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dapestopenaccessinitiative.org/read/german-translati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rafik 8"/>
          <p:cNvPicPr/>
          <p:nvPr/>
        </p:nvPicPr>
        <p:blipFill>
          <a:blip r:embed="rId3"/>
          <a:srcRect l="-2" r="-38115"/>
          <a:stretch/>
        </p:blipFill>
        <p:spPr>
          <a:xfrm>
            <a:off x="0" y="1183320"/>
            <a:ext cx="12633480" cy="5225400"/>
          </a:xfrm>
          <a:prstGeom prst="rect">
            <a:avLst/>
          </a:prstGeom>
          <a:ln>
            <a:noFill/>
          </a:ln>
        </p:spPr>
      </p:pic>
      <p:pic>
        <p:nvPicPr>
          <p:cNvPr id="194" name="Grafik 5"/>
          <p:cNvPicPr/>
          <p:nvPr/>
        </p:nvPicPr>
        <p:blipFill>
          <a:blip r:embed="rId4"/>
          <a:stretch/>
        </p:blipFill>
        <p:spPr>
          <a:xfrm>
            <a:off x="-3600" y="6409440"/>
            <a:ext cx="886320" cy="30888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898200" y="6391800"/>
            <a:ext cx="4333680" cy="32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de-DE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Alle Inhalte dieser Präsentation stehen, sofern nicht anders angegeben, unter der Lizenz </a:t>
            </a:r>
            <a:r>
              <a:rPr lang="de-DE" sz="800" b="0" u="sng" strike="noStrike" spc="-1" dirty="0">
                <a:solidFill>
                  <a:srgbClr val="5F5F5F"/>
                </a:solidFill>
                <a:uFillTx/>
                <a:latin typeface="Arial"/>
                <a:ea typeface="DejaVu Sans"/>
                <a:hlinkClick r:id="rId5"/>
              </a:rPr>
              <a:t>Creative Commons BY 4.0 International</a:t>
            </a:r>
            <a:r>
              <a:rPr lang="de-DE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de-DE" sz="800" b="0" strike="noStrike" spc="-1" dirty="0">
              <a:latin typeface="Calibri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72080" y="189360"/>
            <a:ext cx="8227440" cy="77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4500" b="0" strike="noStrike" spc="-1">
                <a:solidFill>
                  <a:srgbClr val="000000"/>
                </a:solidFill>
                <a:latin typeface="Arial"/>
                <a:ea typeface="DejaVu Sans"/>
              </a:rPr>
              <a:t>Was bedeutet Open Access?</a:t>
            </a:r>
            <a:endParaRPr lang="de-DE" sz="4500" b="0" strike="noStrike" spc="-1">
              <a:latin typeface="Calibri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172080" y="2142360"/>
            <a:ext cx="8227440" cy="1919880"/>
          </a:xfrm>
          <a:prstGeom prst="rect">
            <a:avLst/>
          </a:prstGeom>
          <a:solidFill>
            <a:schemeClr val="tx2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BW-</a:t>
            </a:r>
            <a:r>
              <a:rPr lang="de-DE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BigDIWA</a:t>
            </a:r>
            <a:r>
              <a:rPr lang="de-DE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– </a:t>
            </a:r>
            <a:endParaRPr lang="de-DE" sz="20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Wissenschaftliche Bibliotheken gestalten den digitalen Wandel.</a:t>
            </a:r>
            <a:endParaRPr lang="de-DE" sz="20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20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Projekt „Implementierung von Open Access an Hochschulen für Angewandte Wissenschaften und Pädagogischen Hochschulen in Baden-Württemberg“</a:t>
            </a:r>
            <a:endParaRPr lang="de-DE" sz="2000" b="0" strike="noStrike" spc="-1" dirty="0">
              <a:latin typeface="Calibri"/>
            </a:endParaRPr>
          </a:p>
        </p:txBody>
      </p:sp>
      <p:pic>
        <p:nvPicPr>
          <p:cNvPr id="198" name="Grafik 3"/>
          <p:cNvPicPr/>
          <p:nvPr/>
        </p:nvPicPr>
        <p:blipFill>
          <a:blip r:embed="rId6"/>
          <a:stretch/>
        </p:blipFill>
        <p:spPr>
          <a:xfrm>
            <a:off x="4101120" y="5594760"/>
            <a:ext cx="5058000" cy="819000"/>
          </a:xfrm>
          <a:prstGeom prst="rect">
            <a:avLst/>
          </a:prstGeom>
          <a:ln>
            <a:noFill/>
          </a:ln>
        </p:spPr>
      </p:pic>
      <p:sp>
        <p:nvSpPr>
          <p:cNvPr id="199" name="CustomShape 4"/>
          <p:cNvSpPr/>
          <p:nvPr/>
        </p:nvSpPr>
        <p:spPr>
          <a:xfrm>
            <a:off x="4101840" y="5380920"/>
            <a:ext cx="5058000" cy="27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gefördert durch</a:t>
            </a:r>
            <a:endParaRPr lang="de-DE" sz="1200" b="0" strike="noStrike" spc="-1"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324000" y="6453360"/>
            <a:ext cx="93276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DEE7F0ED-7C07-4B52-ADFA-FFA106CE2BFB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10</a:t>
            </a:fld>
            <a:endParaRPr lang="de-DE" sz="700" b="0" strike="noStrike" spc="-1" dirty="0">
              <a:latin typeface="Calibri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329760" y="1700640"/>
            <a:ext cx="8494200" cy="410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"/>
          <p:cNvSpPr/>
          <p:nvPr/>
        </p:nvSpPr>
        <p:spPr>
          <a:xfrm>
            <a:off x="324000" y="404640"/>
            <a:ext cx="6333480" cy="7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</a:pP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Strategien des Open Access</a:t>
            </a:r>
            <a:endParaRPr lang="de-DE" sz="3200" b="0" strike="noStrike" spc="-1" dirty="0">
              <a:latin typeface="Calibri"/>
            </a:endParaRPr>
          </a:p>
        </p:txBody>
      </p:sp>
      <p:sp>
        <p:nvSpPr>
          <p:cNvPr id="372" name="CustomShape 4"/>
          <p:cNvSpPr/>
          <p:nvPr/>
        </p:nvSpPr>
        <p:spPr>
          <a:xfrm>
            <a:off x="5741911" y="1889907"/>
            <a:ext cx="3210480" cy="2281864"/>
          </a:xfrm>
          <a:prstGeom prst="roundRect">
            <a:avLst>
              <a:gd name="adj" fmla="val 3851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CustomShape 5"/>
          <p:cNvSpPr/>
          <p:nvPr/>
        </p:nvSpPr>
        <p:spPr>
          <a:xfrm rot="5400000">
            <a:off x="1626120" y="3280320"/>
            <a:ext cx="2518560" cy="2364840"/>
          </a:xfrm>
          <a:prstGeom prst="curvedConnector3">
            <a:avLst>
              <a:gd name="adj1" fmla="val 50000"/>
            </a:avLst>
          </a:prstGeom>
          <a:noFill/>
          <a:ln w="393840">
            <a:solidFill>
              <a:srgbClr val="E7E2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4" name="CustomShape 6"/>
          <p:cNvSpPr/>
          <p:nvPr/>
        </p:nvSpPr>
        <p:spPr>
          <a:xfrm rot="5400000">
            <a:off x="1744920" y="3489480"/>
            <a:ext cx="2198160" cy="2329560"/>
          </a:xfrm>
          <a:prstGeom prst="curvedConnector3">
            <a:avLst>
              <a:gd name="adj1" fmla="val 42634"/>
            </a:avLst>
          </a:prstGeom>
          <a:noFill/>
          <a:ln w="79200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CustomShape 7"/>
          <p:cNvSpPr/>
          <p:nvPr/>
        </p:nvSpPr>
        <p:spPr>
          <a:xfrm>
            <a:off x="241741" y="1990974"/>
            <a:ext cx="3133259" cy="2187189"/>
          </a:xfrm>
          <a:prstGeom prst="roundRect">
            <a:avLst>
              <a:gd name="adj" fmla="val 38519"/>
            </a:avLst>
          </a:prstGeom>
          <a:solidFill>
            <a:srgbClr val="FFE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CustomShape 8"/>
          <p:cNvSpPr/>
          <p:nvPr/>
        </p:nvSpPr>
        <p:spPr>
          <a:xfrm rot="16200000" flipH="1">
            <a:off x="5013000" y="3269880"/>
            <a:ext cx="2518560" cy="2364840"/>
          </a:xfrm>
          <a:prstGeom prst="curvedConnector3">
            <a:avLst>
              <a:gd name="adj1" fmla="val 50000"/>
            </a:avLst>
          </a:prstGeom>
          <a:noFill/>
          <a:ln w="393840">
            <a:solidFill>
              <a:srgbClr val="92D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CustomShape 9"/>
          <p:cNvSpPr/>
          <p:nvPr/>
        </p:nvSpPr>
        <p:spPr>
          <a:xfrm>
            <a:off x="324000" y="404640"/>
            <a:ext cx="6333480" cy="7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10"/>
          <p:cNvSpPr/>
          <p:nvPr/>
        </p:nvSpPr>
        <p:spPr>
          <a:xfrm>
            <a:off x="6013486" y="2079882"/>
            <a:ext cx="2950200" cy="2060649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b="1" u="sng" strike="noStrike" spc="-1" dirty="0">
                <a:solidFill>
                  <a:srgbClr val="336600"/>
                </a:solidFill>
                <a:uFillTx/>
                <a:latin typeface="Calibri"/>
                <a:ea typeface="DejaVu Sans"/>
              </a:rPr>
              <a:t>Zweitveröffentlichung</a:t>
            </a:r>
            <a:endParaRPr lang="de-DE" sz="1600" b="1" u="sng" spc="-1" dirty="0">
              <a:solidFill>
                <a:srgbClr val="336600"/>
              </a:solidFill>
              <a:uFillTx/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de-DE" sz="1600" b="1" u="sng" strike="noStrike" spc="-1" dirty="0">
                <a:solidFill>
                  <a:srgbClr val="336600"/>
                </a:solidFill>
                <a:latin typeface="Calibri"/>
              </a:rPr>
              <a:t>(OA Grün)</a:t>
            </a:r>
            <a:endParaRPr lang="de-DE" sz="1600" b="1" spc="-1" dirty="0">
              <a:solidFill>
                <a:srgbClr val="336600"/>
              </a:solidFill>
              <a:latin typeface="Calibri"/>
              <a:ea typeface="DejaVu Sans"/>
            </a:endParaRPr>
          </a:p>
          <a:p>
            <a:pPr marL="181080" indent="-179280">
              <a:lnSpc>
                <a:spcPct val="100000"/>
              </a:lnSpc>
              <a:buClr>
                <a:srgbClr val="336600"/>
              </a:buClr>
              <a:buFont typeface="Arial"/>
              <a:buChar char="•"/>
            </a:pPr>
            <a:r>
              <a:rPr lang="de-DE" sz="1600" b="1" spc="-1" dirty="0">
                <a:solidFill>
                  <a:srgbClr val="336600"/>
                </a:solidFill>
                <a:latin typeface="Calibri"/>
                <a:ea typeface="DejaVu Sans"/>
              </a:rPr>
              <a:t>Publikation wurde bereits in einer Zeitschrift / in einem Verlag veröffentlicht</a:t>
            </a:r>
          </a:p>
          <a:p>
            <a:pPr marL="181080" indent="-179280">
              <a:lnSpc>
                <a:spcPct val="100000"/>
              </a:lnSpc>
              <a:buClr>
                <a:srgbClr val="336600"/>
              </a:buClr>
              <a:buFont typeface="Arial"/>
              <a:buChar char="•"/>
            </a:pPr>
            <a:r>
              <a:rPr lang="de-DE" sz="1600" b="1" spc="-1" dirty="0">
                <a:solidFill>
                  <a:srgbClr val="336600"/>
                </a:solidFill>
                <a:latin typeface="Calibri"/>
                <a:ea typeface="DejaVu Sans"/>
              </a:rPr>
              <a:t>Zweitveröffentlichung erfolgt  in </a:t>
            </a:r>
            <a:r>
              <a:rPr lang="de-DE" sz="1600" b="1" strike="noStrike" spc="-1" dirty="0">
                <a:solidFill>
                  <a:srgbClr val="336600"/>
                </a:solidFill>
                <a:latin typeface="Calibri"/>
                <a:ea typeface="DejaVu Sans"/>
              </a:rPr>
              <a:t>einem institutionellen oder disziplinären Repositorium</a:t>
            </a:r>
            <a:endParaRPr lang="de-DE" sz="1600" b="0" strike="noStrike" spc="-1" dirty="0">
              <a:latin typeface="Calibri"/>
            </a:endParaRPr>
          </a:p>
        </p:txBody>
      </p:sp>
      <p:sp>
        <p:nvSpPr>
          <p:cNvPr id="379" name="CustomShape 11"/>
          <p:cNvSpPr/>
          <p:nvPr/>
        </p:nvSpPr>
        <p:spPr>
          <a:xfrm>
            <a:off x="628200" y="2078640"/>
            <a:ext cx="2965680" cy="2060649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b="1" u="sng" strike="noStrike" spc="-1" dirty="0">
                <a:solidFill>
                  <a:srgbClr val="FF9900"/>
                </a:solidFill>
                <a:uFillTx/>
                <a:latin typeface="Calibri"/>
                <a:ea typeface="DejaVu Sans"/>
              </a:rPr>
              <a:t>Erstveröffentlichung </a:t>
            </a:r>
            <a:br>
              <a:rPr lang="de-DE" sz="1600" b="1" u="sng" strike="noStrike" spc="-1" dirty="0">
                <a:solidFill>
                  <a:srgbClr val="FF9900"/>
                </a:solidFill>
                <a:uFillTx/>
                <a:latin typeface="Calibri"/>
                <a:ea typeface="DejaVu Sans"/>
              </a:rPr>
            </a:br>
            <a:r>
              <a:rPr lang="de-DE" sz="1600" b="1" u="sng" strike="noStrike" spc="-1" dirty="0">
                <a:solidFill>
                  <a:srgbClr val="FF9900"/>
                </a:solidFill>
                <a:uFillTx/>
                <a:latin typeface="Calibri"/>
                <a:ea typeface="DejaVu Sans"/>
              </a:rPr>
              <a:t>(</a:t>
            </a:r>
            <a:r>
              <a:rPr lang="de-DE" sz="1600" b="1" u="sng" spc="-1" dirty="0">
                <a:solidFill>
                  <a:srgbClr val="FF9900"/>
                </a:solidFill>
                <a:latin typeface="Calibri"/>
                <a:ea typeface="DejaVu Sans"/>
              </a:rPr>
              <a:t>OA </a:t>
            </a:r>
            <a:r>
              <a:rPr lang="de-DE" sz="1600" b="1" u="sng" strike="noStrike" spc="-1" dirty="0">
                <a:solidFill>
                  <a:srgbClr val="FF9900"/>
                </a:solidFill>
                <a:uFillTx/>
                <a:latin typeface="Calibri"/>
                <a:ea typeface="DejaVu Sans"/>
              </a:rPr>
              <a:t>Gold)</a:t>
            </a:r>
            <a:r>
              <a:rPr lang="de-DE" sz="1600" b="1" strike="noStrike" spc="-1" dirty="0">
                <a:solidFill>
                  <a:srgbClr val="FF9900"/>
                </a:solidFill>
                <a:latin typeface="Calibri"/>
                <a:ea typeface="DejaVu Sans"/>
              </a:rPr>
              <a:t> </a:t>
            </a:r>
            <a:endParaRPr lang="de-DE" sz="1600" b="0" strike="noStrike" spc="-1" dirty="0">
              <a:latin typeface="Calibri"/>
            </a:endParaRPr>
          </a:p>
          <a:p>
            <a:pPr marL="181080" indent="-179280">
              <a:lnSpc>
                <a:spcPct val="100000"/>
              </a:lnSpc>
              <a:buClr>
                <a:srgbClr val="C89800"/>
              </a:buClr>
              <a:buFont typeface="Arial"/>
              <a:buChar char="•"/>
            </a:pPr>
            <a:r>
              <a:rPr lang="de-DE" sz="1600" b="1" spc="-1" dirty="0">
                <a:solidFill>
                  <a:srgbClr val="FF9900"/>
                </a:solidFill>
                <a:latin typeface="Calibri"/>
                <a:ea typeface="DejaVu Sans"/>
              </a:rPr>
              <a:t>Direkte OA-Veröffentlichung</a:t>
            </a:r>
            <a:endParaRPr lang="de-DE" sz="1600" b="1" strike="noStrike" spc="-1" dirty="0">
              <a:solidFill>
                <a:srgbClr val="FF9900"/>
              </a:solidFill>
              <a:latin typeface="Calibri"/>
              <a:ea typeface="DejaVu Sans"/>
            </a:endParaRPr>
          </a:p>
          <a:p>
            <a:pPr marL="181080" indent="-179280">
              <a:lnSpc>
                <a:spcPct val="100000"/>
              </a:lnSpc>
              <a:buClr>
                <a:srgbClr val="C89800"/>
              </a:buClr>
              <a:buFont typeface="Arial"/>
              <a:buChar char="•"/>
            </a:pPr>
            <a:r>
              <a:rPr lang="de-DE" sz="1600" b="1" strike="noStrike" spc="-1" dirty="0">
                <a:solidFill>
                  <a:srgbClr val="FF9900"/>
                </a:solidFill>
                <a:latin typeface="Calibri"/>
                <a:ea typeface="DejaVu Sans"/>
              </a:rPr>
              <a:t>Artikel in OA-Zeitschriften </a:t>
            </a:r>
            <a:endParaRPr lang="de-DE" sz="1600" b="0" strike="noStrike" spc="-1" dirty="0">
              <a:latin typeface="Calibri"/>
            </a:endParaRPr>
          </a:p>
          <a:p>
            <a:pPr marL="181080" indent="-179280">
              <a:lnSpc>
                <a:spcPct val="100000"/>
              </a:lnSpc>
              <a:buClr>
                <a:srgbClr val="C89800"/>
              </a:buClr>
              <a:buFont typeface="Arial"/>
              <a:buChar char="•"/>
            </a:pPr>
            <a:r>
              <a:rPr lang="de-DE" sz="1600" b="1" strike="noStrike" spc="-1" dirty="0">
                <a:solidFill>
                  <a:srgbClr val="FF9900"/>
                </a:solidFill>
                <a:latin typeface="Calibri"/>
                <a:ea typeface="DejaVu Sans"/>
              </a:rPr>
              <a:t>OA-Monografie </a:t>
            </a:r>
            <a:endParaRPr lang="de-DE" sz="1600" b="0" strike="noStrike" spc="-1" dirty="0">
              <a:latin typeface="Calibri"/>
            </a:endParaRPr>
          </a:p>
          <a:p>
            <a:pPr marL="181080" indent="-179280">
              <a:lnSpc>
                <a:spcPct val="100000"/>
              </a:lnSpc>
              <a:buClr>
                <a:srgbClr val="C89800"/>
              </a:buClr>
              <a:buFont typeface="Arial"/>
              <a:buChar char="•"/>
            </a:pPr>
            <a:r>
              <a:rPr lang="de-DE" sz="1600" b="1" strike="noStrike" spc="-1" dirty="0">
                <a:solidFill>
                  <a:srgbClr val="FF9900"/>
                </a:solidFill>
                <a:latin typeface="Calibri"/>
                <a:ea typeface="DejaVu Sans"/>
              </a:rPr>
              <a:t>Beitrag in OA-Sammelwerk oder -Konferenzband</a:t>
            </a:r>
            <a:endParaRPr lang="de-DE" sz="1600" b="0" strike="noStrike" spc="-1" dirty="0">
              <a:latin typeface="Calibri"/>
            </a:endParaRPr>
          </a:p>
          <a:p>
            <a:pPr marL="181080" indent="-179280">
              <a:lnSpc>
                <a:spcPct val="100000"/>
              </a:lnSpc>
              <a:buClr>
                <a:srgbClr val="C89800"/>
              </a:buClr>
              <a:buFont typeface="Arial"/>
              <a:buChar char="•"/>
            </a:pPr>
            <a:r>
              <a:rPr lang="de-DE" sz="1600" b="1" strike="noStrike" spc="-1" dirty="0" err="1">
                <a:solidFill>
                  <a:srgbClr val="FF9900"/>
                </a:solidFill>
                <a:latin typeface="Calibri"/>
                <a:ea typeface="DejaVu Sans"/>
              </a:rPr>
              <a:t>Preprint</a:t>
            </a:r>
            <a:endParaRPr lang="de-DE" sz="1600" b="0" strike="noStrike" spc="-1" dirty="0">
              <a:latin typeface="Calibri"/>
            </a:endParaRPr>
          </a:p>
        </p:txBody>
      </p:sp>
      <p:sp>
        <p:nvSpPr>
          <p:cNvPr id="380" name="CustomShape 12"/>
          <p:cNvSpPr/>
          <p:nvPr/>
        </p:nvSpPr>
        <p:spPr>
          <a:xfrm rot="16200000" flipH="1">
            <a:off x="4964400" y="3220560"/>
            <a:ext cx="2563920" cy="2418480"/>
          </a:xfrm>
          <a:prstGeom prst="curvedConnector3">
            <a:avLst>
              <a:gd name="adj1" fmla="val 50000"/>
            </a:avLst>
          </a:prstGeom>
          <a:noFill/>
          <a:ln w="79200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81" name="Grafik 20"/>
          <p:cNvPicPr/>
          <p:nvPr/>
        </p:nvPicPr>
        <p:blipFill>
          <a:blip r:embed="rId3"/>
          <a:stretch/>
        </p:blipFill>
        <p:spPr>
          <a:xfrm>
            <a:off x="6958440" y="4702680"/>
            <a:ext cx="912600" cy="912600"/>
          </a:xfrm>
          <a:prstGeom prst="rect">
            <a:avLst/>
          </a:prstGeom>
          <a:ln>
            <a:noFill/>
          </a:ln>
        </p:spPr>
      </p:pic>
      <p:pic>
        <p:nvPicPr>
          <p:cNvPr id="382" name="Grafik 21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258920" y="4750920"/>
            <a:ext cx="912600" cy="912600"/>
          </a:xfrm>
          <a:prstGeom prst="rect">
            <a:avLst/>
          </a:prstGeom>
          <a:ln>
            <a:noFill/>
          </a:ln>
        </p:spPr>
      </p:pic>
      <p:pic>
        <p:nvPicPr>
          <p:cNvPr id="383" name="Inhaltsplatzhalter 7"/>
          <p:cNvPicPr/>
          <p:nvPr/>
        </p:nvPicPr>
        <p:blipFill>
          <a:blip r:embed="rId6"/>
          <a:stretch/>
        </p:blipFill>
        <p:spPr>
          <a:xfrm>
            <a:off x="3612960" y="1376280"/>
            <a:ext cx="1916640" cy="1682280"/>
          </a:xfrm>
          <a:prstGeom prst="rect">
            <a:avLst/>
          </a:prstGeom>
          <a:ln>
            <a:noFill/>
          </a:ln>
        </p:spPr>
      </p:pic>
      <p:sp>
        <p:nvSpPr>
          <p:cNvPr id="384" name="CustomShape 13"/>
          <p:cNvSpPr/>
          <p:nvPr/>
        </p:nvSpPr>
        <p:spPr>
          <a:xfrm>
            <a:off x="3616560" y="2841480"/>
            <a:ext cx="1890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Open Access</a:t>
            </a:r>
            <a:endParaRPr lang="de-DE" sz="1800" b="0" strike="noStrike" spc="-1" dirty="0">
              <a:latin typeface="Calibri"/>
            </a:endParaRPr>
          </a:p>
        </p:txBody>
      </p:sp>
      <p:sp>
        <p:nvSpPr>
          <p:cNvPr id="385" name="CustomShape 14"/>
          <p:cNvSpPr/>
          <p:nvPr/>
        </p:nvSpPr>
        <p:spPr>
          <a:xfrm>
            <a:off x="323640" y="5754600"/>
            <a:ext cx="2965680" cy="33372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b="1" strike="noStrike" spc="-1" dirty="0">
                <a:solidFill>
                  <a:srgbClr val="FF9900"/>
                </a:solidFill>
                <a:latin typeface="Calibri"/>
                <a:ea typeface="DejaVu Sans"/>
              </a:rPr>
              <a:t>z.B. PLOS </a:t>
            </a:r>
            <a:r>
              <a:rPr lang="de-DE" sz="1600" b="1" strike="noStrike" spc="-1" dirty="0" err="1">
                <a:solidFill>
                  <a:srgbClr val="FF9900"/>
                </a:solidFill>
                <a:latin typeface="Calibri"/>
                <a:ea typeface="DejaVu Sans"/>
              </a:rPr>
              <a:t>One</a:t>
            </a:r>
            <a:r>
              <a:rPr lang="de-DE" sz="1600" b="1" strike="noStrike" spc="-1" dirty="0">
                <a:solidFill>
                  <a:srgbClr val="FF9900"/>
                </a:solidFill>
                <a:latin typeface="Calibri"/>
                <a:ea typeface="DejaVu Sans"/>
              </a:rPr>
              <a:t>, </a:t>
            </a:r>
            <a:r>
              <a:rPr lang="de-DE" sz="1600" b="1" strike="noStrike" spc="-1" dirty="0" err="1">
                <a:solidFill>
                  <a:srgbClr val="FF9900"/>
                </a:solidFill>
                <a:latin typeface="Calibri"/>
                <a:ea typeface="DejaVu Sans"/>
              </a:rPr>
              <a:t>BioMed</a:t>
            </a:r>
            <a:r>
              <a:rPr lang="de-DE" sz="1600" b="1" strike="noStrike" spc="-1" dirty="0">
                <a:solidFill>
                  <a:srgbClr val="FF9900"/>
                </a:solidFill>
                <a:latin typeface="Calibri"/>
                <a:ea typeface="DejaVu Sans"/>
              </a:rPr>
              <a:t> Central</a:t>
            </a:r>
            <a:endParaRPr lang="de-DE" sz="1600" b="0" strike="noStrike" spc="-1" dirty="0">
              <a:latin typeface="Calibri"/>
            </a:endParaRPr>
          </a:p>
        </p:txBody>
      </p:sp>
      <p:sp>
        <p:nvSpPr>
          <p:cNvPr id="386" name="CustomShape 15"/>
          <p:cNvSpPr/>
          <p:nvPr/>
        </p:nvSpPr>
        <p:spPr>
          <a:xfrm>
            <a:off x="5135221" y="5738504"/>
            <a:ext cx="3965760" cy="33710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 dirty="0">
                <a:solidFill>
                  <a:srgbClr val="336600"/>
                </a:solidFill>
                <a:latin typeface="Calibri"/>
                <a:ea typeface="DejaVu Sans"/>
              </a:rPr>
              <a:t>z.B. SSOAR, </a:t>
            </a:r>
            <a:r>
              <a:rPr lang="de-DE" sz="1600" b="1" strike="noStrike" spc="-1" dirty="0" err="1">
                <a:solidFill>
                  <a:srgbClr val="336600"/>
                </a:solidFill>
                <a:latin typeface="Calibri"/>
                <a:ea typeface="DejaVu Sans"/>
              </a:rPr>
              <a:t>media</a:t>
            </a:r>
            <a:r>
              <a:rPr lang="de-DE" sz="1600" b="1" strike="noStrike" spc="-1" dirty="0">
                <a:solidFill>
                  <a:srgbClr val="336600"/>
                </a:solidFill>
                <a:latin typeface="Calibri"/>
                <a:ea typeface="DejaVu Sans"/>
              </a:rPr>
              <a:t>/</a:t>
            </a:r>
            <a:r>
              <a:rPr lang="de-DE" sz="1600" b="1" strike="noStrike" spc="-1" dirty="0" err="1">
                <a:solidFill>
                  <a:srgbClr val="336600"/>
                </a:solidFill>
                <a:latin typeface="Calibri"/>
                <a:ea typeface="DejaVu Sans"/>
              </a:rPr>
              <a:t>rep</a:t>
            </a:r>
            <a:r>
              <a:rPr lang="de-DE" sz="1600" b="1" strike="noStrike" spc="-1" dirty="0">
                <a:solidFill>
                  <a:srgbClr val="336600"/>
                </a:solidFill>
                <a:latin typeface="Calibri"/>
                <a:ea typeface="DejaVu Sans"/>
              </a:rPr>
              <a:t>/, </a:t>
            </a:r>
            <a:r>
              <a:rPr lang="de-DE" sz="1600" b="1" strike="noStrike" spc="-1" dirty="0" err="1">
                <a:solidFill>
                  <a:srgbClr val="336600"/>
                </a:solidFill>
                <a:latin typeface="Calibri"/>
                <a:ea typeface="DejaVu Sans"/>
              </a:rPr>
              <a:t>arXiv</a:t>
            </a:r>
            <a:r>
              <a:rPr lang="de-DE" sz="1600" b="1" strike="noStrike" spc="-1" dirty="0">
                <a:solidFill>
                  <a:srgbClr val="336600"/>
                </a:solidFill>
                <a:latin typeface="Calibri"/>
                <a:ea typeface="DejaVu Sans"/>
              </a:rPr>
              <a:t>, KOPS, etc.</a:t>
            </a:r>
            <a:endParaRPr lang="de-DE" sz="1600" b="0" strike="noStrike" spc="-1" dirty="0"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5">
            <a:extLst>
              <a:ext uri="{FF2B5EF4-FFF2-40B4-BE49-F238E27FC236}">
                <a16:creationId xmlns:a16="http://schemas.microsoft.com/office/drawing/2014/main" id="{720F780C-F2D4-7A4F-A636-962FB22492BE}"/>
              </a:ext>
            </a:extLst>
          </p:cNvPr>
          <p:cNvSpPr/>
          <p:nvPr/>
        </p:nvSpPr>
        <p:spPr>
          <a:xfrm>
            <a:off x="2763720" y="2442240"/>
            <a:ext cx="782640" cy="1940040"/>
          </a:xfrm>
          <a:prstGeom prst="bentArrow">
            <a:avLst>
              <a:gd name="adj1" fmla="val 26902"/>
              <a:gd name="adj2" fmla="val 27226"/>
              <a:gd name="adj3" fmla="val 25991"/>
              <a:gd name="adj4" fmla="val 24462"/>
            </a:avLst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6">
            <a:extLst>
              <a:ext uri="{FF2B5EF4-FFF2-40B4-BE49-F238E27FC236}">
                <a16:creationId xmlns:a16="http://schemas.microsoft.com/office/drawing/2014/main" id="{F4D4C9DE-E3C1-D34A-A73E-FC7D67E11DF6}"/>
              </a:ext>
            </a:extLst>
          </p:cNvPr>
          <p:cNvSpPr/>
          <p:nvPr/>
        </p:nvSpPr>
        <p:spPr>
          <a:xfrm flipH="1" flipV="1">
            <a:off x="2325240" y="2834280"/>
            <a:ext cx="4348080" cy="619200"/>
          </a:xfrm>
          <a:prstGeom prst="uturnArrow">
            <a:avLst>
              <a:gd name="adj1" fmla="val 29828"/>
              <a:gd name="adj2" fmla="val 25000"/>
              <a:gd name="adj3" fmla="val 48334"/>
              <a:gd name="adj4" fmla="val 43750"/>
              <a:gd name="adj5" fmla="val 9072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73E92F88-B52A-A04D-A871-1310FE5ED744}"/>
              </a:ext>
            </a:extLst>
          </p:cNvPr>
          <p:cNvSpPr/>
          <p:nvPr/>
        </p:nvSpPr>
        <p:spPr>
          <a:xfrm>
            <a:off x="6804360" y="3230640"/>
            <a:ext cx="2229840" cy="937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4D68"/>
                </a:solidFill>
                <a:latin typeface="Arial"/>
                <a:ea typeface="DejaVu Sans"/>
              </a:rPr>
              <a:t>Peer Review: </a:t>
            </a:r>
            <a:br>
              <a:rPr lang="de-DE" sz="1400" b="0" strike="noStrike" spc="-1" dirty="0">
                <a:solidFill>
                  <a:srgbClr val="004D68"/>
                </a:solidFill>
                <a:latin typeface="Arial"/>
                <a:ea typeface="DejaVu Sans"/>
              </a:rPr>
            </a:br>
            <a:r>
              <a:rPr lang="de-DE" sz="1400" b="0" strike="noStrike" spc="-1" dirty="0">
                <a:solidFill>
                  <a:srgbClr val="004D68"/>
                </a:solidFill>
                <a:latin typeface="Arial"/>
                <a:ea typeface="DejaVu Sans"/>
              </a:rPr>
              <a:t>Akzeptiert / Abgelehnt / Aufforderung zur Überarbeitung</a:t>
            </a:r>
            <a:endParaRPr lang="de-DE" sz="1400" b="0" strike="noStrike" spc="-1" dirty="0">
              <a:latin typeface="Calibri"/>
            </a:endParaRPr>
          </a:p>
        </p:txBody>
      </p:sp>
      <p:sp>
        <p:nvSpPr>
          <p:cNvPr id="11" name="CustomShape 8">
            <a:extLst>
              <a:ext uri="{FF2B5EF4-FFF2-40B4-BE49-F238E27FC236}">
                <a16:creationId xmlns:a16="http://schemas.microsoft.com/office/drawing/2014/main" id="{61C86481-59B1-3846-B941-D9CBD11FB8DD}"/>
              </a:ext>
            </a:extLst>
          </p:cNvPr>
          <p:cNvSpPr/>
          <p:nvPr/>
        </p:nvSpPr>
        <p:spPr>
          <a:xfrm>
            <a:off x="1580760" y="1311120"/>
            <a:ext cx="1581120" cy="547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Sendet Artikel an Verlag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12" name="CustomShape 9">
            <a:extLst>
              <a:ext uri="{FF2B5EF4-FFF2-40B4-BE49-F238E27FC236}">
                <a16:creationId xmlns:a16="http://schemas.microsoft.com/office/drawing/2014/main" id="{98D8FBBE-CF9E-DD4F-9E77-760292982935}"/>
              </a:ext>
            </a:extLst>
          </p:cNvPr>
          <p:cNvSpPr/>
          <p:nvPr/>
        </p:nvSpPr>
        <p:spPr>
          <a:xfrm>
            <a:off x="290160" y="3148920"/>
            <a:ext cx="1953720" cy="691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Wissenschaftler*in forscht und verfasst / überarbeitet Artikel</a:t>
            </a:r>
            <a:endParaRPr lang="de-DE" sz="1400" b="0" strike="noStrike" spc="-1">
              <a:latin typeface="Calibri"/>
            </a:endParaRP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34CE9672-7E49-644F-9D1F-6CA4D070F5D1}"/>
              </a:ext>
            </a:extLst>
          </p:cNvPr>
          <p:cNvGrpSpPr/>
          <p:nvPr/>
        </p:nvGrpSpPr>
        <p:grpSpPr>
          <a:xfrm>
            <a:off x="3789720" y="4325400"/>
            <a:ext cx="1513800" cy="1578960"/>
            <a:chOff x="3789720" y="4325400"/>
            <a:chExt cx="1513800" cy="1578960"/>
          </a:xfrm>
        </p:grpSpPr>
        <p:sp>
          <p:nvSpPr>
            <p:cNvPr id="14" name="CustomShape 11">
              <a:extLst>
                <a:ext uri="{FF2B5EF4-FFF2-40B4-BE49-F238E27FC236}">
                  <a16:creationId xmlns:a16="http://schemas.microsoft.com/office/drawing/2014/main" id="{92AE3A97-281E-AD45-95D0-224462A8E132}"/>
                </a:ext>
              </a:extLst>
            </p:cNvPr>
            <p:cNvSpPr/>
            <p:nvPr/>
          </p:nvSpPr>
          <p:spPr>
            <a:xfrm>
              <a:off x="4141440" y="4562280"/>
              <a:ext cx="853920" cy="1194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6E15B364-7FA2-2442-BD16-102486F1D96B}"/>
                </a:ext>
              </a:extLst>
            </p:cNvPr>
            <p:cNvGrpSpPr/>
            <p:nvPr/>
          </p:nvGrpSpPr>
          <p:grpSpPr>
            <a:xfrm>
              <a:off x="3789720" y="4325400"/>
              <a:ext cx="1513800" cy="1578960"/>
              <a:chOff x="3789720" y="4325400"/>
              <a:chExt cx="1513800" cy="1578960"/>
            </a:xfrm>
          </p:grpSpPr>
          <p:pic>
            <p:nvPicPr>
              <p:cNvPr id="16" name="Grafik 30">
                <a:extLst>
                  <a:ext uri="{FF2B5EF4-FFF2-40B4-BE49-F238E27FC236}">
                    <a16:creationId xmlns:a16="http://schemas.microsoft.com/office/drawing/2014/main" id="{7402CF7D-B61D-0D47-B3CC-86DD66F004DF}"/>
                  </a:ext>
                </a:extLst>
              </p:cNvPr>
              <p:cNvPicPr/>
              <p:nvPr/>
            </p:nvPicPr>
            <p:blipFill>
              <a:blip r:embed="rId2"/>
              <a:stretch/>
            </p:blipFill>
            <p:spPr>
              <a:xfrm>
                <a:off x="3789720" y="4406760"/>
                <a:ext cx="1473120" cy="1497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" name="CustomShape 13">
                <a:extLst>
                  <a:ext uri="{FF2B5EF4-FFF2-40B4-BE49-F238E27FC236}">
                    <a16:creationId xmlns:a16="http://schemas.microsoft.com/office/drawing/2014/main" id="{8B84EF49-C65F-8C4E-9CA4-176F7F6D59D2}"/>
                  </a:ext>
                </a:extLst>
              </p:cNvPr>
              <p:cNvSpPr/>
              <p:nvPr/>
            </p:nvSpPr>
            <p:spPr>
              <a:xfrm>
                <a:off x="4406400" y="4446360"/>
                <a:ext cx="668520" cy="634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18" name="Grafik 98">
                <a:extLst>
                  <a:ext uri="{FF2B5EF4-FFF2-40B4-BE49-F238E27FC236}">
                    <a16:creationId xmlns:a16="http://schemas.microsoft.com/office/drawing/2014/main" id="{58B6264D-B3BF-7645-9A8B-91A42E4329E2}"/>
                  </a:ext>
                </a:extLst>
              </p:cNvPr>
              <p:cNvPicPr/>
              <p:nvPr/>
            </p:nvPicPr>
            <p:blipFill>
              <a:blip r:embed="rId3"/>
              <a:stretch/>
            </p:blipFill>
            <p:spPr>
              <a:xfrm>
                <a:off x="4174920" y="4325400"/>
                <a:ext cx="1128600" cy="114732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9" name="CustomShape 14">
            <a:extLst>
              <a:ext uri="{FF2B5EF4-FFF2-40B4-BE49-F238E27FC236}">
                <a16:creationId xmlns:a16="http://schemas.microsoft.com/office/drawing/2014/main" id="{FC5F591A-98EB-BA40-A53B-880210FE3D49}"/>
              </a:ext>
            </a:extLst>
          </p:cNvPr>
          <p:cNvSpPr/>
          <p:nvPr/>
        </p:nvSpPr>
        <p:spPr>
          <a:xfrm>
            <a:off x="240120" y="5047200"/>
            <a:ext cx="1953720" cy="10879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Tahoma"/>
                <a:ea typeface="DejaVu Sans"/>
              </a:rPr>
              <a:t>Falls gefordert: Autor*in bzw. ihre Institution zahlt dem Verlag APCs (Artikelgebühren)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20" name="CustomShape 15">
            <a:extLst>
              <a:ext uri="{FF2B5EF4-FFF2-40B4-BE49-F238E27FC236}">
                <a16:creationId xmlns:a16="http://schemas.microsoft.com/office/drawing/2014/main" id="{BDE10CDF-9491-7944-AF26-5BED4AC04CA4}"/>
              </a:ext>
            </a:extLst>
          </p:cNvPr>
          <p:cNvSpPr/>
          <p:nvPr/>
        </p:nvSpPr>
        <p:spPr>
          <a:xfrm>
            <a:off x="2400840" y="1772640"/>
            <a:ext cx="4348080" cy="619200"/>
          </a:xfrm>
          <a:prstGeom prst="uturnArrow">
            <a:avLst>
              <a:gd name="adj1" fmla="val 29828"/>
              <a:gd name="adj2" fmla="val 25000"/>
              <a:gd name="adj3" fmla="val 37565"/>
              <a:gd name="adj4" fmla="val 43750"/>
              <a:gd name="adj5" fmla="val 9790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CustomShape 16">
            <a:extLst>
              <a:ext uri="{FF2B5EF4-FFF2-40B4-BE49-F238E27FC236}">
                <a16:creationId xmlns:a16="http://schemas.microsoft.com/office/drawing/2014/main" id="{8A9C827B-3F93-C541-9DAD-3082441C21FB}"/>
              </a:ext>
            </a:extLst>
          </p:cNvPr>
          <p:cNvSpPr/>
          <p:nvPr/>
        </p:nvSpPr>
        <p:spPr>
          <a:xfrm>
            <a:off x="290160" y="133177"/>
            <a:ext cx="9054000" cy="7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</a:pP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Open-Access-Publizieren: Erstveröffentlichung </a:t>
            </a:r>
            <a:r>
              <a:rPr lang="de-DE" sz="3200" b="1" strike="noStrike" spc="-1" dirty="0">
                <a:solidFill>
                  <a:srgbClr val="C89800"/>
                </a:solidFill>
                <a:latin typeface="Arial"/>
                <a:ea typeface="DejaVu Sans"/>
              </a:rPr>
              <a:t>(Goldener Weg)</a:t>
            </a:r>
            <a:endParaRPr lang="de-DE" sz="3200" b="0" strike="noStrike" spc="-1" dirty="0">
              <a:latin typeface="Calibri"/>
            </a:endParaRPr>
          </a:p>
        </p:txBody>
      </p:sp>
      <p:sp>
        <p:nvSpPr>
          <p:cNvPr id="22" name="CustomShape 17">
            <a:extLst>
              <a:ext uri="{FF2B5EF4-FFF2-40B4-BE49-F238E27FC236}">
                <a16:creationId xmlns:a16="http://schemas.microsoft.com/office/drawing/2014/main" id="{B6A24F22-2F38-E247-9CBF-85C3D2C1ED88}"/>
              </a:ext>
            </a:extLst>
          </p:cNvPr>
          <p:cNvSpPr/>
          <p:nvPr/>
        </p:nvSpPr>
        <p:spPr>
          <a:xfrm>
            <a:off x="3926160" y="1558440"/>
            <a:ext cx="1199160" cy="50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" name="Grafik 9">
            <a:extLst>
              <a:ext uri="{FF2B5EF4-FFF2-40B4-BE49-F238E27FC236}">
                <a16:creationId xmlns:a16="http://schemas.microsoft.com/office/drawing/2014/main" id="{61A63641-B3E8-9443-BF33-2E7614E103B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417800" y="2278080"/>
            <a:ext cx="993960" cy="993960"/>
          </a:xfrm>
          <a:prstGeom prst="rect">
            <a:avLst/>
          </a:prstGeom>
          <a:ln>
            <a:noFill/>
          </a:ln>
        </p:spPr>
      </p:pic>
      <p:pic>
        <p:nvPicPr>
          <p:cNvPr id="24" name="Grafik 13">
            <a:extLst>
              <a:ext uri="{FF2B5EF4-FFF2-40B4-BE49-F238E27FC236}">
                <a16:creationId xmlns:a16="http://schemas.microsoft.com/office/drawing/2014/main" id="{F0493260-9C29-8A44-B1C7-D2E2027299A0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331440" y="1367640"/>
            <a:ext cx="2406240" cy="2214000"/>
          </a:xfrm>
          <a:prstGeom prst="rect">
            <a:avLst/>
          </a:prstGeom>
          <a:ln>
            <a:noFill/>
          </a:ln>
        </p:spPr>
      </p:pic>
      <p:sp>
        <p:nvSpPr>
          <p:cNvPr id="25" name="CustomShape 18">
            <a:extLst>
              <a:ext uri="{FF2B5EF4-FFF2-40B4-BE49-F238E27FC236}">
                <a16:creationId xmlns:a16="http://schemas.microsoft.com/office/drawing/2014/main" id="{BFC909EF-545B-5445-AE2F-37E7F2622C19}"/>
              </a:ext>
            </a:extLst>
          </p:cNvPr>
          <p:cNvSpPr/>
          <p:nvPr/>
        </p:nvSpPr>
        <p:spPr>
          <a:xfrm>
            <a:off x="2248560" y="2338560"/>
            <a:ext cx="489960" cy="58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" name="Grafik 15">
            <a:extLst>
              <a:ext uri="{FF2B5EF4-FFF2-40B4-BE49-F238E27FC236}">
                <a16:creationId xmlns:a16="http://schemas.microsoft.com/office/drawing/2014/main" id="{118D6409-BAAF-5140-AC68-EEAEC190CAEF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57520" y="2185200"/>
            <a:ext cx="912240" cy="912240"/>
          </a:xfrm>
          <a:prstGeom prst="rect">
            <a:avLst/>
          </a:prstGeom>
          <a:ln>
            <a:noFill/>
          </a:ln>
        </p:spPr>
      </p:pic>
      <p:sp>
        <p:nvSpPr>
          <p:cNvPr id="27" name="CustomShape 19">
            <a:extLst>
              <a:ext uri="{FF2B5EF4-FFF2-40B4-BE49-F238E27FC236}">
                <a16:creationId xmlns:a16="http://schemas.microsoft.com/office/drawing/2014/main" id="{9B3C1D14-FF47-3F41-AF9F-108A211EFC2B}"/>
              </a:ext>
            </a:extLst>
          </p:cNvPr>
          <p:cNvSpPr/>
          <p:nvPr/>
        </p:nvSpPr>
        <p:spPr>
          <a:xfrm>
            <a:off x="6339240" y="2541600"/>
            <a:ext cx="489960" cy="45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" name="Grafik 29">
            <a:extLst>
              <a:ext uri="{FF2B5EF4-FFF2-40B4-BE49-F238E27FC236}">
                <a16:creationId xmlns:a16="http://schemas.microsoft.com/office/drawing/2014/main" id="{5A00E812-DA5D-1445-8B32-854AB0E55588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6320160" y="2361240"/>
            <a:ext cx="554040" cy="554040"/>
          </a:xfrm>
          <a:prstGeom prst="rect">
            <a:avLst/>
          </a:prstGeom>
          <a:ln>
            <a:noFill/>
          </a:ln>
        </p:spPr>
      </p:pic>
      <p:pic>
        <p:nvPicPr>
          <p:cNvPr id="29" name="Grafik 34">
            <a:extLst>
              <a:ext uri="{FF2B5EF4-FFF2-40B4-BE49-F238E27FC236}">
                <a16:creationId xmlns:a16="http://schemas.microsoft.com/office/drawing/2014/main" id="{D15FB970-4CD7-3B4E-8A6B-EA0519287A77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2215800" y="2368800"/>
            <a:ext cx="554040" cy="554040"/>
          </a:xfrm>
          <a:prstGeom prst="rect">
            <a:avLst/>
          </a:prstGeom>
          <a:ln>
            <a:noFill/>
          </a:ln>
        </p:spPr>
      </p:pic>
      <p:sp>
        <p:nvSpPr>
          <p:cNvPr id="30" name="CustomShape 20">
            <a:extLst>
              <a:ext uri="{FF2B5EF4-FFF2-40B4-BE49-F238E27FC236}">
                <a16:creationId xmlns:a16="http://schemas.microsoft.com/office/drawing/2014/main" id="{C6A336A1-F7A3-494B-A6A7-D1F275CB7D55}"/>
              </a:ext>
            </a:extLst>
          </p:cNvPr>
          <p:cNvSpPr/>
          <p:nvPr/>
        </p:nvSpPr>
        <p:spPr>
          <a:xfrm>
            <a:off x="4083840" y="1509120"/>
            <a:ext cx="9021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latin typeface="Tahoma"/>
                <a:ea typeface="DejaVu Sans"/>
              </a:rPr>
              <a:t>Verlag</a:t>
            </a:r>
            <a:endParaRPr lang="de-DE" sz="1800" b="0" strike="noStrike" spc="-1">
              <a:latin typeface="Calibri"/>
            </a:endParaRPr>
          </a:p>
        </p:txBody>
      </p:sp>
      <p:pic>
        <p:nvPicPr>
          <p:cNvPr id="31" name="Grafik 91">
            <a:extLst>
              <a:ext uri="{FF2B5EF4-FFF2-40B4-BE49-F238E27FC236}">
                <a16:creationId xmlns:a16="http://schemas.microsoft.com/office/drawing/2014/main" id="{5F613626-C80B-5044-A76E-10C7030149B8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625320" y="3765240"/>
            <a:ext cx="1289160" cy="1289160"/>
          </a:xfrm>
          <a:prstGeom prst="rect">
            <a:avLst/>
          </a:prstGeom>
          <a:ln>
            <a:noFill/>
          </a:ln>
        </p:spPr>
      </p:pic>
      <p:sp>
        <p:nvSpPr>
          <p:cNvPr id="32" name="CustomShape 21">
            <a:extLst>
              <a:ext uri="{FF2B5EF4-FFF2-40B4-BE49-F238E27FC236}">
                <a16:creationId xmlns:a16="http://schemas.microsoft.com/office/drawing/2014/main" id="{068D4C49-B1DB-934A-A8EC-E5A7DF1A0502}"/>
              </a:ext>
            </a:extLst>
          </p:cNvPr>
          <p:cNvSpPr/>
          <p:nvPr/>
        </p:nvSpPr>
        <p:spPr>
          <a:xfrm>
            <a:off x="5229720" y="5221440"/>
            <a:ext cx="1599120" cy="496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 Artikel frei für alle zugänglich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33" name="CustomShape 22">
            <a:extLst>
              <a:ext uri="{FF2B5EF4-FFF2-40B4-BE49-F238E27FC236}">
                <a16:creationId xmlns:a16="http://schemas.microsoft.com/office/drawing/2014/main" id="{8C445AB8-8690-1B41-A2C4-03EB0DDDA663}"/>
              </a:ext>
            </a:extLst>
          </p:cNvPr>
          <p:cNvSpPr/>
          <p:nvPr/>
        </p:nvSpPr>
        <p:spPr>
          <a:xfrm>
            <a:off x="4323600" y="3583440"/>
            <a:ext cx="400680" cy="7653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" name="CustomShape 23">
            <a:extLst>
              <a:ext uri="{FF2B5EF4-FFF2-40B4-BE49-F238E27FC236}">
                <a16:creationId xmlns:a16="http://schemas.microsoft.com/office/drawing/2014/main" id="{BB344790-8B0C-E746-9A9E-F4DA72A4B4A2}"/>
              </a:ext>
            </a:extLst>
          </p:cNvPr>
          <p:cNvSpPr/>
          <p:nvPr/>
        </p:nvSpPr>
        <p:spPr>
          <a:xfrm>
            <a:off x="3575160" y="2229480"/>
            <a:ext cx="1901520" cy="691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Verlag gibt Artikel in Zeitschrift heraus</a:t>
            </a:r>
            <a:endParaRPr lang="de-DE" sz="1400" b="0" strike="noStrike" spc="-1">
              <a:latin typeface="Calibri"/>
            </a:endParaRPr>
          </a:p>
        </p:txBody>
      </p:sp>
      <p:pic>
        <p:nvPicPr>
          <p:cNvPr id="35" name="Grafik 49">
            <a:extLst>
              <a:ext uri="{FF2B5EF4-FFF2-40B4-BE49-F238E27FC236}">
                <a16:creationId xmlns:a16="http://schemas.microsoft.com/office/drawing/2014/main" id="{19B0942D-88D3-3C45-A7E8-DDA04297C729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3111480" y="2801880"/>
            <a:ext cx="468720" cy="468720"/>
          </a:xfrm>
          <a:prstGeom prst="rect">
            <a:avLst/>
          </a:prstGeom>
          <a:ln>
            <a:noFill/>
          </a:ln>
        </p:spPr>
      </p:pic>
      <p:sp>
        <p:nvSpPr>
          <p:cNvPr id="36" name="CustomShape 24">
            <a:extLst>
              <a:ext uri="{FF2B5EF4-FFF2-40B4-BE49-F238E27FC236}">
                <a16:creationId xmlns:a16="http://schemas.microsoft.com/office/drawing/2014/main" id="{66C0C998-C62B-FE49-BFC2-590D1CC7C5AF}"/>
              </a:ext>
            </a:extLst>
          </p:cNvPr>
          <p:cNvSpPr/>
          <p:nvPr/>
        </p:nvSpPr>
        <p:spPr>
          <a:xfrm rot="5400000">
            <a:off x="6915600" y="2460960"/>
            <a:ext cx="400680" cy="431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" name="CustomShape 25">
            <a:extLst>
              <a:ext uri="{FF2B5EF4-FFF2-40B4-BE49-F238E27FC236}">
                <a16:creationId xmlns:a16="http://schemas.microsoft.com/office/drawing/2014/main" id="{3CAE908E-F28C-BF4A-9F55-5B94BDC63C3A}"/>
              </a:ext>
            </a:extLst>
          </p:cNvPr>
          <p:cNvSpPr/>
          <p:nvPr/>
        </p:nvSpPr>
        <p:spPr>
          <a:xfrm>
            <a:off x="5738400" y="1297080"/>
            <a:ext cx="3171960" cy="5918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Editor*in schickt Artikel zum Review an andere Wissenschaftler*innen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38" name="CustomShape 26">
            <a:extLst>
              <a:ext uri="{FF2B5EF4-FFF2-40B4-BE49-F238E27FC236}">
                <a16:creationId xmlns:a16="http://schemas.microsoft.com/office/drawing/2014/main" id="{E27B42AF-BABF-1E49-9FAB-F6E23FD0A22F}"/>
              </a:ext>
            </a:extLst>
          </p:cNvPr>
          <p:cNvSpPr/>
          <p:nvPr/>
        </p:nvSpPr>
        <p:spPr>
          <a:xfrm>
            <a:off x="89640" y="297144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1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39" name="CustomShape 27">
            <a:extLst>
              <a:ext uri="{FF2B5EF4-FFF2-40B4-BE49-F238E27FC236}">
                <a16:creationId xmlns:a16="http://schemas.microsoft.com/office/drawing/2014/main" id="{F66DFB2A-253C-DC4C-AD00-375B81E7EF23}"/>
              </a:ext>
            </a:extLst>
          </p:cNvPr>
          <p:cNvSpPr/>
          <p:nvPr/>
        </p:nvSpPr>
        <p:spPr>
          <a:xfrm>
            <a:off x="1371600" y="119232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2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40" name="CustomShape 28">
            <a:extLst>
              <a:ext uri="{FF2B5EF4-FFF2-40B4-BE49-F238E27FC236}">
                <a16:creationId xmlns:a16="http://schemas.microsoft.com/office/drawing/2014/main" id="{ACD97001-DEA2-5946-8925-80F4DDEC1024}"/>
              </a:ext>
            </a:extLst>
          </p:cNvPr>
          <p:cNvSpPr/>
          <p:nvPr/>
        </p:nvSpPr>
        <p:spPr>
          <a:xfrm>
            <a:off x="8721000" y="120240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3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41" name="CustomShape 29">
            <a:extLst>
              <a:ext uri="{FF2B5EF4-FFF2-40B4-BE49-F238E27FC236}">
                <a16:creationId xmlns:a16="http://schemas.microsoft.com/office/drawing/2014/main" id="{6EEE785B-2CB6-2E4F-BAD0-3940BBA7887E}"/>
              </a:ext>
            </a:extLst>
          </p:cNvPr>
          <p:cNvSpPr/>
          <p:nvPr/>
        </p:nvSpPr>
        <p:spPr>
          <a:xfrm>
            <a:off x="1980360" y="4901760"/>
            <a:ext cx="357120" cy="3650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6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42" name="CustomShape 30">
            <a:extLst>
              <a:ext uri="{FF2B5EF4-FFF2-40B4-BE49-F238E27FC236}">
                <a16:creationId xmlns:a16="http://schemas.microsoft.com/office/drawing/2014/main" id="{552011E3-9765-3744-9433-FEFA945CA01F}"/>
              </a:ext>
            </a:extLst>
          </p:cNvPr>
          <p:cNvSpPr/>
          <p:nvPr/>
        </p:nvSpPr>
        <p:spPr>
          <a:xfrm>
            <a:off x="8705520" y="307944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4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43" name="CustomShape 31">
            <a:extLst>
              <a:ext uri="{FF2B5EF4-FFF2-40B4-BE49-F238E27FC236}">
                <a16:creationId xmlns:a16="http://schemas.microsoft.com/office/drawing/2014/main" id="{1F1BC8E0-5817-5540-AA34-37B3CBEEC068}"/>
              </a:ext>
            </a:extLst>
          </p:cNvPr>
          <p:cNvSpPr/>
          <p:nvPr/>
        </p:nvSpPr>
        <p:spPr>
          <a:xfrm>
            <a:off x="3412800" y="2072880"/>
            <a:ext cx="336960" cy="3466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7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44" name="CustomShape 32">
            <a:extLst>
              <a:ext uri="{FF2B5EF4-FFF2-40B4-BE49-F238E27FC236}">
                <a16:creationId xmlns:a16="http://schemas.microsoft.com/office/drawing/2014/main" id="{80FA57E9-B7FC-2548-BF9F-55FD6427464C}"/>
              </a:ext>
            </a:extLst>
          </p:cNvPr>
          <p:cNvSpPr/>
          <p:nvPr/>
        </p:nvSpPr>
        <p:spPr>
          <a:xfrm>
            <a:off x="6615000" y="510408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8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45" name="CustomShape 33">
            <a:extLst>
              <a:ext uri="{FF2B5EF4-FFF2-40B4-BE49-F238E27FC236}">
                <a16:creationId xmlns:a16="http://schemas.microsoft.com/office/drawing/2014/main" id="{9ADB9B90-F4C3-C441-B39D-314D925C059E}"/>
              </a:ext>
            </a:extLst>
          </p:cNvPr>
          <p:cNvSpPr/>
          <p:nvPr/>
        </p:nvSpPr>
        <p:spPr>
          <a:xfrm rot="16200000" flipH="1">
            <a:off x="1778760" y="2472480"/>
            <a:ext cx="400680" cy="431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34">
            <a:extLst>
              <a:ext uri="{FF2B5EF4-FFF2-40B4-BE49-F238E27FC236}">
                <a16:creationId xmlns:a16="http://schemas.microsoft.com/office/drawing/2014/main" id="{1904121B-A95A-8742-8763-48ED0E0E0E4C}"/>
              </a:ext>
            </a:extLst>
          </p:cNvPr>
          <p:cNvSpPr/>
          <p:nvPr/>
        </p:nvSpPr>
        <p:spPr>
          <a:xfrm>
            <a:off x="2097720" y="363096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5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47" name="CustomShape 35">
            <a:extLst>
              <a:ext uri="{FF2B5EF4-FFF2-40B4-BE49-F238E27FC236}">
                <a16:creationId xmlns:a16="http://schemas.microsoft.com/office/drawing/2014/main" id="{8A542998-64AF-5B4E-8B0E-3A5E2B13ED5A}"/>
              </a:ext>
            </a:extLst>
          </p:cNvPr>
          <p:cNvSpPr/>
          <p:nvPr/>
        </p:nvSpPr>
        <p:spPr>
          <a:xfrm rot="5400000" flipH="1">
            <a:off x="2023920" y="3528360"/>
            <a:ext cx="793440" cy="1318680"/>
          </a:xfrm>
          <a:prstGeom prst="bentArrow">
            <a:avLst>
              <a:gd name="adj1" fmla="val 26902"/>
              <a:gd name="adj2" fmla="val 27795"/>
              <a:gd name="adj3" fmla="val 0"/>
              <a:gd name="adj4" fmla="val 24462"/>
            </a:avLst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1">
            <a:extLst>
              <a:ext uri="{FF2B5EF4-FFF2-40B4-BE49-F238E27FC236}">
                <a16:creationId xmlns:a16="http://schemas.microsoft.com/office/drawing/2014/main" id="{0F174220-53A0-A246-BB69-C43FA3FD5C95}"/>
              </a:ext>
            </a:extLst>
          </p:cNvPr>
          <p:cNvSpPr/>
          <p:nvPr/>
        </p:nvSpPr>
        <p:spPr>
          <a:xfrm>
            <a:off x="324000" y="6453360"/>
            <a:ext cx="93276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DEE7F0ED-7C07-4B52-ADFA-FFA106CE2BFB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11</a:t>
            </a:fld>
            <a:endParaRPr lang="de-DE" sz="7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22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6A365537-B38B-4746-983C-7BA29F398F69}"/>
              </a:ext>
            </a:extLst>
          </p:cNvPr>
          <p:cNvSpPr/>
          <p:nvPr/>
        </p:nvSpPr>
        <p:spPr>
          <a:xfrm>
            <a:off x="0" y="0"/>
            <a:ext cx="9143640" cy="1169280"/>
          </a:xfrm>
          <a:prstGeom prst="rect">
            <a:avLst/>
          </a:prstGeom>
          <a:solidFill>
            <a:srgbClr val="FFE01B"/>
          </a:solidFill>
          <a:ln>
            <a:solidFill>
              <a:srgbClr val="FFE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64E610BC-6BE0-A542-811B-15470F645CE8}"/>
              </a:ext>
            </a:extLst>
          </p:cNvPr>
          <p:cNvSpPr/>
          <p:nvPr/>
        </p:nvSpPr>
        <p:spPr>
          <a:xfrm flipH="1" flipV="1">
            <a:off x="2325240" y="2834280"/>
            <a:ext cx="4348080" cy="619200"/>
          </a:xfrm>
          <a:prstGeom prst="uturnArrow">
            <a:avLst>
              <a:gd name="adj1" fmla="val 29828"/>
              <a:gd name="adj2" fmla="val 25000"/>
              <a:gd name="adj3" fmla="val 48334"/>
              <a:gd name="adj4" fmla="val 43750"/>
              <a:gd name="adj5" fmla="val 90726"/>
            </a:avLst>
          </a:prstGeom>
          <a:solidFill>
            <a:srgbClr val="53A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36DFC076-60C9-8B4A-B5EB-55577C0A68F0}"/>
              </a:ext>
            </a:extLst>
          </p:cNvPr>
          <p:cNvSpPr/>
          <p:nvPr/>
        </p:nvSpPr>
        <p:spPr>
          <a:xfrm>
            <a:off x="6804360" y="3230640"/>
            <a:ext cx="2229840" cy="971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4D68"/>
                </a:solidFill>
                <a:latin typeface="Arial"/>
                <a:ea typeface="DejaVu Sans"/>
              </a:rPr>
              <a:t>Peer Review: </a:t>
            </a:r>
            <a:br>
              <a:rPr lang="de-DE" sz="1400" b="0" strike="noStrike" spc="-1" dirty="0">
                <a:solidFill>
                  <a:srgbClr val="004D68"/>
                </a:solidFill>
                <a:latin typeface="Arial"/>
                <a:ea typeface="DejaVu Sans"/>
              </a:rPr>
            </a:br>
            <a:r>
              <a:rPr lang="de-DE" sz="1400" b="0" strike="noStrike" spc="-1" dirty="0">
                <a:solidFill>
                  <a:srgbClr val="004D68"/>
                </a:solidFill>
                <a:latin typeface="Arial"/>
                <a:ea typeface="DejaVu Sans"/>
              </a:rPr>
              <a:t>Akzeptiert / Abgelehnt / Aufforderung zur Überarbeitung</a:t>
            </a:r>
            <a:endParaRPr lang="de-DE" sz="1400" b="0" strike="noStrike" spc="-1" dirty="0">
              <a:latin typeface="Calibri"/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8A6187F0-80D9-C94C-9710-3E423A892EF4}"/>
              </a:ext>
            </a:extLst>
          </p:cNvPr>
          <p:cNvSpPr/>
          <p:nvPr/>
        </p:nvSpPr>
        <p:spPr>
          <a:xfrm>
            <a:off x="1583640" y="1235880"/>
            <a:ext cx="1581120" cy="547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Sendet Artikel an Verlag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8" name="CustomShape 5">
            <a:extLst>
              <a:ext uri="{FF2B5EF4-FFF2-40B4-BE49-F238E27FC236}">
                <a16:creationId xmlns:a16="http://schemas.microsoft.com/office/drawing/2014/main" id="{96CCCEF9-B145-8C44-BDD7-CB96502749C7}"/>
              </a:ext>
            </a:extLst>
          </p:cNvPr>
          <p:cNvSpPr/>
          <p:nvPr/>
        </p:nvSpPr>
        <p:spPr>
          <a:xfrm>
            <a:off x="290160" y="3236760"/>
            <a:ext cx="1953720" cy="691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Wissenschaftler*in forscht und verfasst / überarbeitet Artikel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9" name="CustomShape 6">
            <a:extLst>
              <a:ext uri="{FF2B5EF4-FFF2-40B4-BE49-F238E27FC236}">
                <a16:creationId xmlns:a16="http://schemas.microsoft.com/office/drawing/2014/main" id="{48B974E8-21C4-174A-9505-326B7E5F7CAE}"/>
              </a:ext>
            </a:extLst>
          </p:cNvPr>
          <p:cNvSpPr/>
          <p:nvPr/>
        </p:nvSpPr>
        <p:spPr>
          <a:xfrm>
            <a:off x="3638160" y="5340240"/>
            <a:ext cx="1956960" cy="49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Zweitveröffentlichung in Repositorium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A7672A76-0D13-CB4F-B044-BEFCC106D9F0}"/>
              </a:ext>
            </a:extLst>
          </p:cNvPr>
          <p:cNvSpPr/>
          <p:nvPr/>
        </p:nvSpPr>
        <p:spPr>
          <a:xfrm>
            <a:off x="2400840" y="1772640"/>
            <a:ext cx="4348080" cy="619200"/>
          </a:xfrm>
          <a:prstGeom prst="uturnArrow">
            <a:avLst>
              <a:gd name="adj1" fmla="val 29828"/>
              <a:gd name="adj2" fmla="val 25000"/>
              <a:gd name="adj3" fmla="val 37565"/>
              <a:gd name="adj4" fmla="val 43750"/>
              <a:gd name="adj5" fmla="val 9790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8">
            <a:extLst>
              <a:ext uri="{FF2B5EF4-FFF2-40B4-BE49-F238E27FC236}">
                <a16:creationId xmlns:a16="http://schemas.microsoft.com/office/drawing/2014/main" id="{4848E17D-C26A-C543-A210-8A786C2D3E70}"/>
              </a:ext>
            </a:extLst>
          </p:cNvPr>
          <p:cNvSpPr/>
          <p:nvPr/>
        </p:nvSpPr>
        <p:spPr>
          <a:xfrm>
            <a:off x="324000" y="165240"/>
            <a:ext cx="8087760" cy="7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</a:pP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Open-Access-</a:t>
            </a: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Publizieren: Zweitveröffentlichung </a:t>
            </a:r>
            <a:r>
              <a:rPr lang="de-DE" sz="3200" b="1" strike="noStrike" spc="-1" dirty="0">
                <a:solidFill>
                  <a:srgbClr val="009900"/>
                </a:solidFill>
                <a:latin typeface="Arial"/>
                <a:ea typeface="DejaVu Sans"/>
              </a:rPr>
              <a:t>(Grüner Weg)</a:t>
            </a:r>
            <a:endParaRPr lang="de-DE" sz="3200" b="0" strike="noStrike" spc="-1" dirty="0">
              <a:latin typeface="Calibri"/>
            </a:endParaRPr>
          </a:p>
        </p:txBody>
      </p:sp>
      <p:sp>
        <p:nvSpPr>
          <p:cNvPr id="12" name="CustomShape 9">
            <a:extLst>
              <a:ext uri="{FF2B5EF4-FFF2-40B4-BE49-F238E27FC236}">
                <a16:creationId xmlns:a16="http://schemas.microsoft.com/office/drawing/2014/main" id="{D24407AE-0D1A-D145-B909-05921717F97C}"/>
              </a:ext>
            </a:extLst>
          </p:cNvPr>
          <p:cNvSpPr/>
          <p:nvPr/>
        </p:nvSpPr>
        <p:spPr>
          <a:xfrm>
            <a:off x="324000" y="6243840"/>
            <a:ext cx="93276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0">
            <a:extLst>
              <a:ext uri="{FF2B5EF4-FFF2-40B4-BE49-F238E27FC236}">
                <a16:creationId xmlns:a16="http://schemas.microsoft.com/office/drawing/2014/main" id="{F96DBB40-0AC9-184B-8BB2-FBD5BABF561B}"/>
              </a:ext>
            </a:extLst>
          </p:cNvPr>
          <p:cNvSpPr/>
          <p:nvPr/>
        </p:nvSpPr>
        <p:spPr>
          <a:xfrm>
            <a:off x="3926160" y="1558440"/>
            <a:ext cx="1199160" cy="50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" name="Grafik 9">
            <a:extLst>
              <a:ext uri="{FF2B5EF4-FFF2-40B4-BE49-F238E27FC236}">
                <a16:creationId xmlns:a16="http://schemas.microsoft.com/office/drawing/2014/main" id="{5BD24F99-4AEB-CA40-9F9A-8D965865EDF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417800" y="2278080"/>
            <a:ext cx="993960" cy="993960"/>
          </a:xfrm>
          <a:prstGeom prst="rect">
            <a:avLst/>
          </a:prstGeom>
          <a:ln>
            <a:noFill/>
          </a:ln>
        </p:spPr>
      </p:pic>
      <p:pic>
        <p:nvPicPr>
          <p:cNvPr id="15" name="Grafik 13">
            <a:extLst>
              <a:ext uri="{FF2B5EF4-FFF2-40B4-BE49-F238E27FC236}">
                <a16:creationId xmlns:a16="http://schemas.microsoft.com/office/drawing/2014/main" id="{3252DE29-AC06-BC4C-8C5E-4188C5CEDB2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31440" y="1367640"/>
            <a:ext cx="2406240" cy="2214000"/>
          </a:xfrm>
          <a:prstGeom prst="rect">
            <a:avLst/>
          </a:prstGeom>
          <a:ln>
            <a:noFill/>
          </a:ln>
        </p:spPr>
      </p:pic>
      <p:sp>
        <p:nvSpPr>
          <p:cNvPr id="16" name="CustomShape 11">
            <a:extLst>
              <a:ext uri="{FF2B5EF4-FFF2-40B4-BE49-F238E27FC236}">
                <a16:creationId xmlns:a16="http://schemas.microsoft.com/office/drawing/2014/main" id="{63A3BBD7-E9F8-1846-B333-50877AE1C8E7}"/>
              </a:ext>
            </a:extLst>
          </p:cNvPr>
          <p:cNvSpPr/>
          <p:nvPr/>
        </p:nvSpPr>
        <p:spPr>
          <a:xfrm>
            <a:off x="2248560" y="2338560"/>
            <a:ext cx="489960" cy="58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" name="Grafik 15">
            <a:extLst>
              <a:ext uri="{FF2B5EF4-FFF2-40B4-BE49-F238E27FC236}">
                <a16:creationId xmlns:a16="http://schemas.microsoft.com/office/drawing/2014/main" id="{984C3DE6-7542-0B4E-9D5F-DA4442242CD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43400" y="2282040"/>
            <a:ext cx="912240" cy="912240"/>
          </a:xfrm>
          <a:prstGeom prst="rect">
            <a:avLst/>
          </a:prstGeom>
          <a:ln>
            <a:noFill/>
          </a:ln>
        </p:spPr>
      </p:pic>
      <p:sp>
        <p:nvSpPr>
          <p:cNvPr id="18" name="CustomShape 12">
            <a:extLst>
              <a:ext uri="{FF2B5EF4-FFF2-40B4-BE49-F238E27FC236}">
                <a16:creationId xmlns:a16="http://schemas.microsoft.com/office/drawing/2014/main" id="{BABF1698-A925-2243-97D2-7A8AE7F7B1F0}"/>
              </a:ext>
            </a:extLst>
          </p:cNvPr>
          <p:cNvSpPr/>
          <p:nvPr/>
        </p:nvSpPr>
        <p:spPr>
          <a:xfrm>
            <a:off x="6339240" y="2541600"/>
            <a:ext cx="489960" cy="45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" name="Grafik 29">
            <a:extLst>
              <a:ext uri="{FF2B5EF4-FFF2-40B4-BE49-F238E27FC236}">
                <a16:creationId xmlns:a16="http://schemas.microsoft.com/office/drawing/2014/main" id="{FAB6A1DD-7846-804E-869D-F54BEE9CC72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320160" y="2361240"/>
            <a:ext cx="554040" cy="554040"/>
          </a:xfrm>
          <a:prstGeom prst="rect">
            <a:avLst/>
          </a:prstGeom>
          <a:ln>
            <a:noFill/>
          </a:ln>
        </p:spPr>
      </p:pic>
      <p:pic>
        <p:nvPicPr>
          <p:cNvPr id="20" name="Grafik 34">
            <a:extLst>
              <a:ext uri="{FF2B5EF4-FFF2-40B4-BE49-F238E27FC236}">
                <a16:creationId xmlns:a16="http://schemas.microsoft.com/office/drawing/2014/main" id="{75D3FD09-D135-5F4F-AFD4-30FB96E492A4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2215800" y="2368800"/>
            <a:ext cx="554040" cy="554040"/>
          </a:xfrm>
          <a:prstGeom prst="rect">
            <a:avLst/>
          </a:prstGeom>
          <a:ln>
            <a:noFill/>
          </a:ln>
        </p:spPr>
      </p:pic>
      <p:sp>
        <p:nvSpPr>
          <p:cNvPr id="21" name="CustomShape 13">
            <a:extLst>
              <a:ext uri="{FF2B5EF4-FFF2-40B4-BE49-F238E27FC236}">
                <a16:creationId xmlns:a16="http://schemas.microsoft.com/office/drawing/2014/main" id="{897D6495-E47D-0340-8CE1-A7F1C0095E59}"/>
              </a:ext>
            </a:extLst>
          </p:cNvPr>
          <p:cNvSpPr/>
          <p:nvPr/>
        </p:nvSpPr>
        <p:spPr>
          <a:xfrm>
            <a:off x="4083840" y="1509120"/>
            <a:ext cx="9021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latin typeface="Tahoma"/>
                <a:ea typeface="DejaVu Sans"/>
              </a:rPr>
              <a:t>Verlag</a:t>
            </a:r>
            <a:endParaRPr lang="de-DE" sz="1800" b="0" strike="noStrike" spc="-1">
              <a:latin typeface="Calibri"/>
            </a:endParaRPr>
          </a:p>
        </p:txBody>
      </p:sp>
      <p:pic>
        <p:nvPicPr>
          <p:cNvPr id="22" name="Grafik 91">
            <a:extLst>
              <a:ext uri="{FF2B5EF4-FFF2-40B4-BE49-F238E27FC236}">
                <a16:creationId xmlns:a16="http://schemas.microsoft.com/office/drawing/2014/main" id="{BDC983FA-F73A-CB49-96E8-0882F19B9BBE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3803040" y="4149720"/>
            <a:ext cx="1289160" cy="1289160"/>
          </a:xfrm>
          <a:prstGeom prst="rect">
            <a:avLst/>
          </a:prstGeom>
          <a:ln>
            <a:noFill/>
          </a:ln>
        </p:spPr>
      </p:pic>
      <p:sp>
        <p:nvSpPr>
          <p:cNvPr id="23" name="CustomShape 14">
            <a:extLst>
              <a:ext uri="{FF2B5EF4-FFF2-40B4-BE49-F238E27FC236}">
                <a16:creationId xmlns:a16="http://schemas.microsoft.com/office/drawing/2014/main" id="{AEAA679B-3EC7-EE4E-9C92-CFD8055AF0AF}"/>
              </a:ext>
            </a:extLst>
          </p:cNvPr>
          <p:cNvSpPr/>
          <p:nvPr/>
        </p:nvSpPr>
        <p:spPr>
          <a:xfrm>
            <a:off x="6146280" y="5403960"/>
            <a:ext cx="1956960" cy="671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Artikel frei zugänglich über Repositorium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24" name="CustomShape 15">
            <a:extLst>
              <a:ext uri="{FF2B5EF4-FFF2-40B4-BE49-F238E27FC236}">
                <a16:creationId xmlns:a16="http://schemas.microsoft.com/office/drawing/2014/main" id="{DAABD7C7-D7D6-FC49-91BF-C4E490C68129}"/>
              </a:ext>
            </a:extLst>
          </p:cNvPr>
          <p:cNvSpPr/>
          <p:nvPr/>
        </p:nvSpPr>
        <p:spPr>
          <a:xfrm>
            <a:off x="3575160" y="2229480"/>
            <a:ext cx="1901520" cy="691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Verlag gibt Artikel in Zeitschrift heraus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25" name="CustomShape 16">
            <a:extLst>
              <a:ext uri="{FF2B5EF4-FFF2-40B4-BE49-F238E27FC236}">
                <a16:creationId xmlns:a16="http://schemas.microsoft.com/office/drawing/2014/main" id="{E4F27871-F323-D642-BFC8-3A4E80FF221F}"/>
              </a:ext>
            </a:extLst>
          </p:cNvPr>
          <p:cNvSpPr/>
          <p:nvPr/>
        </p:nvSpPr>
        <p:spPr>
          <a:xfrm rot="5400000">
            <a:off x="6915600" y="2460960"/>
            <a:ext cx="400680" cy="431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41F7D8BE-AAD8-D14B-B76F-A9C1272AF10E}"/>
              </a:ext>
            </a:extLst>
          </p:cNvPr>
          <p:cNvGrpSpPr/>
          <p:nvPr/>
        </p:nvGrpSpPr>
        <p:grpSpPr>
          <a:xfrm>
            <a:off x="6527880" y="4260240"/>
            <a:ext cx="1227240" cy="1197360"/>
            <a:chOff x="6527880" y="4260240"/>
            <a:chExt cx="1227240" cy="1197360"/>
          </a:xfrm>
        </p:grpSpPr>
        <p:sp>
          <p:nvSpPr>
            <p:cNvPr id="27" name="CustomShape 18">
              <a:extLst>
                <a:ext uri="{FF2B5EF4-FFF2-40B4-BE49-F238E27FC236}">
                  <a16:creationId xmlns:a16="http://schemas.microsoft.com/office/drawing/2014/main" id="{CCF37457-9A1D-0B48-9DE0-349A872B324C}"/>
                </a:ext>
              </a:extLst>
            </p:cNvPr>
            <p:cNvSpPr/>
            <p:nvPr/>
          </p:nvSpPr>
          <p:spPr>
            <a:xfrm>
              <a:off x="6813000" y="4440240"/>
              <a:ext cx="692280" cy="90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8" name="Group 19">
              <a:extLst>
                <a:ext uri="{FF2B5EF4-FFF2-40B4-BE49-F238E27FC236}">
                  <a16:creationId xmlns:a16="http://schemas.microsoft.com/office/drawing/2014/main" id="{ACC5A219-744A-734E-B3C7-105C8B9DED03}"/>
                </a:ext>
              </a:extLst>
            </p:cNvPr>
            <p:cNvGrpSpPr/>
            <p:nvPr/>
          </p:nvGrpSpPr>
          <p:grpSpPr>
            <a:xfrm>
              <a:off x="6527880" y="4260240"/>
              <a:ext cx="1227240" cy="1197360"/>
              <a:chOff x="6527880" y="4260240"/>
              <a:chExt cx="1227240" cy="1197360"/>
            </a:xfrm>
          </p:grpSpPr>
          <p:pic>
            <p:nvPicPr>
              <p:cNvPr id="29" name="Grafik 55">
                <a:extLst>
                  <a:ext uri="{FF2B5EF4-FFF2-40B4-BE49-F238E27FC236}">
                    <a16:creationId xmlns:a16="http://schemas.microsoft.com/office/drawing/2014/main" id="{A18383C1-B8E3-5544-87C0-54DAC949717B}"/>
                  </a:ext>
                </a:extLst>
              </p:cNvPr>
              <p:cNvPicPr/>
              <p:nvPr/>
            </p:nvPicPr>
            <p:blipFill>
              <a:blip r:embed="rId7"/>
              <a:stretch/>
            </p:blipFill>
            <p:spPr>
              <a:xfrm>
                <a:off x="6527880" y="4321800"/>
                <a:ext cx="1194120" cy="11358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0" name="CustomShape 20">
                <a:extLst>
                  <a:ext uri="{FF2B5EF4-FFF2-40B4-BE49-F238E27FC236}">
                    <a16:creationId xmlns:a16="http://schemas.microsoft.com/office/drawing/2014/main" id="{4F602A72-9F83-D74D-82D0-8887EFBB5E61}"/>
                  </a:ext>
                </a:extLst>
              </p:cNvPr>
              <p:cNvSpPr/>
              <p:nvPr/>
            </p:nvSpPr>
            <p:spPr>
              <a:xfrm>
                <a:off x="7027920" y="4352040"/>
                <a:ext cx="541800" cy="480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31" name="Grafik 57">
                <a:extLst>
                  <a:ext uri="{FF2B5EF4-FFF2-40B4-BE49-F238E27FC236}">
                    <a16:creationId xmlns:a16="http://schemas.microsoft.com/office/drawing/2014/main" id="{2DD90D21-FE90-D247-9609-DB0DDBA71CF7}"/>
                  </a:ext>
                </a:extLst>
              </p:cNvPr>
              <p:cNvPicPr/>
              <p:nvPr/>
            </p:nvPicPr>
            <p:blipFill>
              <a:blip r:embed="rId8"/>
              <a:stretch/>
            </p:blipFill>
            <p:spPr>
              <a:xfrm>
                <a:off x="6840360" y="4260240"/>
                <a:ext cx="914760" cy="87012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2" name="Group 21">
            <a:extLst>
              <a:ext uri="{FF2B5EF4-FFF2-40B4-BE49-F238E27FC236}">
                <a16:creationId xmlns:a16="http://schemas.microsoft.com/office/drawing/2014/main" id="{2757B747-54F9-F04C-88EB-AEB4FC3BDA81}"/>
              </a:ext>
            </a:extLst>
          </p:cNvPr>
          <p:cNvGrpSpPr/>
          <p:nvPr/>
        </p:nvGrpSpPr>
        <p:grpSpPr>
          <a:xfrm>
            <a:off x="2166840" y="4251960"/>
            <a:ext cx="605520" cy="644040"/>
            <a:chOff x="2166840" y="4251960"/>
            <a:chExt cx="605520" cy="644040"/>
          </a:xfrm>
        </p:grpSpPr>
        <p:sp>
          <p:nvSpPr>
            <p:cNvPr id="33" name="CustomShape 22">
              <a:extLst>
                <a:ext uri="{FF2B5EF4-FFF2-40B4-BE49-F238E27FC236}">
                  <a16:creationId xmlns:a16="http://schemas.microsoft.com/office/drawing/2014/main" id="{D3E0AEB3-4E11-1C40-96FD-A17E6459B509}"/>
                </a:ext>
              </a:extLst>
            </p:cNvPr>
            <p:cNvSpPr/>
            <p:nvPr/>
          </p:nvSpPr>
          <p:spPr>
            <a:xfrm>
              <a:off x="2307960" y="4348800"/>
              <a:ext cx="341280" cy="487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4" name="Group 23">
              <a:extLst>
                <a:ext uri="{FF2B5EF4-FFF2-40B4-BE49-F238E27FC236}">
                  <a16:creationId xmlns:a16="http://schemas.microsoft.com/office/drawing/2014/main" id="{F3C80F2A-B8AD-734E-AF66-8A5BDE333747}"/>
                </a:ext>
              </a:extLst>
            </p:cNvPr>
            <p:cNvGrpSpPr/>
            <p:nvPr/>
          </p:nvGrpSpPr>
          <p:grpSpPr>
            <a:xfrm>
              <a:off x="2166840" y="4251960"/>
              <a:ext cx="605520" cy="644040"/>
              <a:chOff x="2166840" y="4251960"/>
              <a:chExt cx="605520" cy="644040"/>
            </a:xfrm>
          </p:grpSpPr>
          <p:pic>
            <p:nvPicPr>
              <p:cNvPr id="35" name="Grafik 61">
                <a:extLst>
                  <a:ext uri="{FF2B5EF4-FFF2-40B4-BE49-F238E27FC236}">
                    <a16:creationId xmlns:a16="http://schemas.microsoft.com/office/drawing/2014/main" id="{E666E627-9F9B-BD40-9F83-73FD4363BB95}"/>
                  </a:ext>
                </a:extLst>
              </p:cNvPr>
              <p:cNvPicPr/>
              <p:nvPr/>
            </p:nvPicPr>
            <p:blipFill>
              <a:blip r:embed="rId9"/>
              <a:stretch/>
            </p:blipFill>
            <p:spPr>
              <a:xfrm>
                <a:off x="2166840" y="4285080"/>
                <a:ext cx="589320" cy="6109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6" name="CustomShape 24">
                <a:extLst>
                  <a:ext uri="{FF2B5EF4-FFF2-40B4-BE49-F238E27FC236}">
                    <a16:creationId xmlns:a16="http://schemas.microsoft.com/office/drawing/2014/main" id="{91DD3273-7C2B-F24D-8FA4-9EE7BA0C4E07}"/>
                  </a:ext>
                </a:extLst>
              </p:cNvPr>
              <p:cNvSpPr/>
              <p:nvPr/>
            </p:nvSpPr>
            <p:spPr>
              <a:xfrm>
                <a:off x="2414160" y="4301280"/>
                <a:ext cx="266760" cy="25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37" name="Grafik 63">
                <a:extLst>
                  <a:ext uri="{FF2B5EF4-FFF2-40B4-BE49-F238E27FC236}">
                    <a16:creationId xmlns:a16="http://schemas.microsoft.com/office/drawing/2014/main" id="{BA63C204-F670-3B46-86CE-32DDB369EA57}"/>
                  </a:ext>
                </a:extLst>
              </p:cNvPr>
              <p:cNvPicPr/>
              <p:nvPr/>
            </p:nvPicPr>
            <p:blipFill>
              <a:blip r:embed="rId10"/>
              <a:stretch/>
            </p:blipFill>
            <p:spPr>
              <a:xfrm>
                <a:off x="2321280" y="4251960"/>
                <a:ext cx="451080" cy="46764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38" name="CustomShape 25">
            <a:extLst>
              <a:ext uri="{FF2B5EF4-FFF2-40B4-BE49-F238E27FC236}">
                <a16:creationId xmlns:a16="http://schemas.microsoft.com/office/drawing/2014/main" id="{2EDA660F-81AC-324B-9C12-5534F1840D1C}"/>
              </a:ext>
            </a:extLst>
          </p:cNvPr>
          <p:cNvSpPr/>
          <p:nvPr/>
        </p:nvSpPr>
        <p:spPr>
          <a:xfrm>
            <a:off x="5721120" y="1213920"/>
            <a:ext cx="3171960" cy="5918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Editor*in schickt Artikel zum Review an andere Wissenschaftler*innen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39" name="CustomShape 26">
            <a:extLst>
              <a:ext uri="{FF2B5EF4-FFF2-40B4-BE49-F238E27FC236}">
                <a16:creationId xmlns:a16="http://schemas.microsoft.com/office/drawing/2014/main" id="{9BABBB90-506C-094C-A6FE-839F18F9D611}"/>
              </a:ext>
            </a:extLst>
          </p:cNvPr>
          <p:cNvSpPr/>
          <p:nvPr/>
        </p:nvSpPr>
        <p:spPr>
          <a:xfrm>
            <a:off x="65520" y="302436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1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40" name="CustomShape 27">
            <a:extLst>
              <a:ext uri="{FF2B5EF4-FFF2-40B4-BE49-F238E27FC236}">
                <a16:creationId xmlns:a16="http://schemas.microsoft.com/office/drawing/2014/main" id="{2EB4F26B-74B3-CA4A-90A5-47BB35DDC312}"/>
              </a:ext>
            </a:extLst>
          </p:cNvPr>
          <p:cNvSpPr/>
          <p:nvPr/>
        </p:nvSpPr>
        <p:spPr>
          <a:xfrm>
            <a:off x="1336320" y="120348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2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41" name="CustomShape 28">
            <a:extLst>
              <a:ext uri="{FF2B5EF4-FFF2-40B4-BE49-F238E27FC236}">
                <a16:creationId xmlns:a16="http://schemas.microsoft.com/office/drawing/2014/main" id="{23EE2E20-D1E4-EA4D-B438-39E6CE8FE218}"/>
              </a:ext>
            </a:extLst>
          </p:cNvPr>
          <p:cNvSpPr/>
          <p:nvPr/>
        </p:nvSpPr>
        <p:spPr>
          <a:xfrm>
            <a:off x="8701920" y="120420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3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42" name="CustomShape 29">
            <a:extLst>
              <a:ext uri="{FF2B5EF4-FFF2-40B4-BE49-F238E27FC236}">
                <a16:creationId xmlns:a16="http://schemas.microsoft.com/office/drawing/2014/main" id="{8B07F282-846F-434E-8FEA-46020240911F}"/>
              </a:ext>
            </a:extLst>
          </p:cNvPr>
          <p:cNvSpPr/>
          <p:nvPr/>
        </p:nvSpPr>
        <p:spPr>
          <a:xfrm>
            <a:off x="3329640" y="2232000"/>
            <a:ext cx="357120" cy="3650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6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43" name="CustomShape 30">
            <a:extLst>
              <a:ext uri="{FF2B5EF4-FFF2-40B4-BE49-F238E27FC236}">
                <a16:creationId xmlns:a16="http://schemas.microsoft.com/office/drawing/2014/main" id="{5C02D331-29E4-DD44-876E-D780E201E474}"/>
              </a:ext>
            </a:extLst>
          </p:cNvPr>
          <p:cNvSpPr/>
          <p:nvPr/>
        </p:nvSpPr>
        <p:spPr>
          <a:xfrm>
            <a:off x="8705520" y="307944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4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44" name="CustomShape 31">
            <a:extLst>
              <a:ext uri="{FF2B5EF4-FFF2-40B4-BE49-F238E27FC236}">
                <a16:creationId xmlns:a16="http://schemas.microsoft.com/office/drawing/2014/main" id="{110CC749-3CD6-2D47-94E1-26797183AAF4}"/>
              </a:ext>
            </a:extLst>
          </p:cNvPr>
          <p:cNvSpPr/>
          <p:nvPr/>
        </p:nvSpPr>
        <p:spPr>
          <a:xfrm>
            <a:off x="3405600" y="517392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7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45" name="CustomShape 32">
            <a:extLst>
              <a:ext uri="{FF2B5EF4-FFF2-40B4-BE49-F238E27FC236}">
                <a16:creationId xmlns:a16="http://schemas.microsoft.com/office/drawing/2014/main" id="{166B29A4-13AA-2149-A0B0-C13B9ACE8B92}"/>
              </a:ext>
            </a:extLst>
          </p:cNvPr>
          <p:cNvSpPr/>
          <p:nvPr/>
        </p:nvSpPr>
        <p:spPr>
          <a:xfrm>
            <a:off x="7952760" y="526968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8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46" name="CustomShape 33">
            <a:extLst>
              <a:ext uri="{FF2B5EF4-FFF2-40B4-BE49-F238E27FC236}">
                <a16:creationId xmlns:a16="http://schemas.microsoft.com/office/drawing/2014/main" id="{F668B80B-A5C7-DD41-8527-888058C6769D}"/>
              </a:ext>
            </a:extLst>
          </p:cNvPr>
          <p:cNvSpPr/>
          <p:nvPr/>
        </p:nvSpPr>
        <p:spPr>
          <a:xfrm rot="16200000" flipH="1">
            <a:off x="1778760" y="2472480"/>
            <a:ext cx="400680" cy="431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4">
            <a:extLst>
              <a:ext uri="{FF2B5EF4-FFF2-40B4-BE49-F238E27FC236}">
                <a16:creationId xmlns:a16="http://schemas.microsoft.com/office/drawing/2014/main" id="{97191934-0655-AB48-BB64-87A7D74293F0}"/>
              </a:ext>
            </a:extLst>
          </p:cNvPr>
          <p:cNvSpPr/>
          <p:nvPr/>
        </p:nvSpPr>
        <p:spPr>
          <a:xfrm rot="16200000">
            <a:off x="2853720" y="2474280"/>
            <a:ext cx="400680" cy="431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5">
            <a:extLst>
              <a:ext uri="{FF2B5EF4-FFF2-40B4-BE49-F238E27FC236}">
                <a16:creationId xmlns:a16="http://schemas.microsoft.com/office/drawing/2014/main" id="{98FD5573-779C-CD48-8EDD-21D94233C211}"/>
              </a:ext>
            </a:extLst>
          </p:cNvPr>
          <p:cNvSpPr/>
          <p:nvPr/>
        </p:nvSpPr>
        <p:spPr>
          <a:xfrm>
            <a:off x="2027520" y="368208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5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49" name="CustomShape 36">
            <a:extLst>
              <a:ext uri="{FF2B5EF4-FFF2-40B4-BE49-F238E27FC236}">
                <a16:creationId xmlns:a16="http://schemas.microsoft.com/office/drawing/2014/main" id="{8834691D-87A4-1C42-9D49-9A8C43161F07}"/>
              </a:ext>
            </a:extLst>
          </p:cNvPr>
          <p:cNvSpPr/>
          <p:nvPr/>
        </p:nvSpPr>
        <p:spPr>
          <a:xfrm flipV="1">
            <a:off x="1087560" y="4007520"/>
            <a:ext cx="2832840" cy="1152720"/>
          </a:xfrm>
          <a:prstGeom prst="bentArrow">
            <a:avLst>
              <a:gd name="adj1" fmla="val 16562"/>
              <a:gd name="adj2" fmla="val 14427"/>
              <a:gd name="adj3" fmla="val 19484"/>
              <a:gd name="adj4" fmla="val 437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37">
            <a:extLst>
              <a:ext uri="{FF2B5EF4-FFF2-40B4-BE49-F238E27FC236}">
                <a16:creationId xmlns:a16="http://schemas.microsoft.com/office/drawing/2014/main" id="{19DB328E-402E-E445-A119-744FE9A97166}"/>
              </a:ext>
            </a:extLst>
          </p:cNvPr>
          <p:cNvSpPr/>
          <p:nvPr/>
        </p:nvSpPr>
        <p:spPr>
          <a:xfrm rot="16200000">
            <a:off x="5748120" y="4293720"/>
            <a:ext cx="400680" cy="1418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1">
            <a:extLst>
              <a:ext uri="{FF2B5EF4-FFF2-40B4-BE49-F238E27FC236}">
                <a16:creationId xmlns:a16="http://schemas.microsoft.com/office/drawing/2014/main" id="{BFB446DF-9DFB-BC48-9700-646FA3D6D4B1}"/>
              </a:ext>
            </a:extLst>
          </p:cNvPr>
          <p:cNvSpPr/>
          <p:nvPr/>
        </p:nvSpPr>
        <p:spPr>
          <a:xfrm>
            <a:off x="324000" y="6453360"/>
            <a:ext cx="93276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DEE7F0ED-7C07-4B52-ADFA-FFA106CE2BFB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12</a:t>
            </a:fld>
            <a:endParaRPr lang="de-DE" sz="7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21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2"/>
          <p:cNvSpPr/>
          <p:nvPr/>
        </p:nvSpPr>
        <p:spPr>
          <a:xfrm>
            <a:off x="319320" y="369720"/>
            <a:ext cx="7882560" cy="7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</a:pPr>
            <a:r>
              <a:rPr lang="de-DE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Open Access und Förderorganisationen</a:t>
            </a:r>
            <a:endParaRPr lang="de-DE" sz="3200" b="0" strike="noStrike" spc="-1">
              <a:latin typeface="Calibri"/>
            </a:endParaRPr>
          </a:p>
        </p:txBody>
      </p:sp>
      <p:sp>
        <p:nvSpPr>
          <p:cNvPr id="490" name="CustomShape 3"/>
          <p:cNvSpPr/>
          <p:nvPr/>
        </p:nvSpPr>
        <p:spPr>
          <a:xfrm>
            <a:off x="395640" y="836640"/>
            <a:ext cx="7770600" cy="107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4"/>
          <p:cNvSpPr/>
          <p:nvPr/>
        </p:nvSpPr>
        <p:spPr>
          <a:xfrm>
            <a:off x="109080" y="2924640"/>
            <a:ext cx="7126920" cy="33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CustomShape 5"/>
          <p:cNvSpPr/>
          <p:nvPr/>
        </p:nvSpPr>
        <p:spPr>
          <a:xfrm>
            <a:off x="-513180" y="1306575"/>
            <a:ext cx="9057105" cy="46151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914400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Immer mehr Förderorganisationen und Stiftungen fordern zu Open Access auf: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1800" b="0" strike="noStrike" spc="-1" dirty="0">
              <a:latin typeface="Calibri"/>
            </a:endParaRPr>
          </a:p>
          <a:p>
            <a:pPr marL="914400">
              <a:lnSpc>
                <a:spcPct val="100000"/>
              </a:lnSpc>
            </a:pPr>
            <a:endParaRPr lang="de-DE" sz="1800" b="0" strike="noStrike" spc="-1" dirty="0">
              <a:latin typeface="Calibri"/>
            </a:endParaRPr>
          </a:p>
          <a:p>
            <a:pPr marL="12001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Die Europäische Kommission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verpflichtet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im aktuellen Förderprogramm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Horizon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Europe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zu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Open Access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de-DE" sz="1800" b="0" strike="noStrike" spc="-1" dirty="0">
              <a:latin typeface="Calibri"/>
            </a:endParaRPr>
          </a:p>
          <a:p>
            <a:pPr marL="12001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strike="noStrike" spc="-1" dirty="0">
              <a:latin typeface="Calibri"/>
            </a:endParaRPr>
          </a:p>
          <a:p>
            <a:pPr marL="12001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Die Initiative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cOAlition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ruft in ihrem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Plan S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Förderorganisationen dazu auf, die Vergabe von Fördermittel an die Veröffentlichung der Forschungsergebnisse im Open Access zu binden.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Mitglieder der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cOAlition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sind u.a. der österreichische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FWF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und der schweizerische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SNF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de-DE" sz="1800" b="0" strike="noStrike" spc="-1" dirty="0">
              <a:latin typeface="Calibri"/>
            </a:endParaRPr>
          </a:p>
          <a:p>
            <a:pPr marL="12001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strike="noStrike" spc="-1" dirty="0">
              <a:latin typeface="Calibri"/>
            </a:endParaRPr>
          </a:p>
          <a:p>
            <a:pPr marL="12001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Auch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DFG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BMBF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Volkswagenstiftung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fordern zum Open Access auf.</a:t>
            </a:r>
            <a:endParaRPr lang="de-DE" sz="1800" b="0" strike="noStrike" spc="-1" dirty="0">
              <a:latin typeface="Calibri"/>
            </a:endParaRPr>
          </a:p>
          <a:p>
            <a:pPr marL="914400">
              <a:lnSpc>
                <a:spcPct val="100000"/>
              </a:lnSpc>
            </a:pPr>
            <a:endParaRPr lang="de-DE" sz="1800" b="0" strike="noStrike" spc="-1" dirty="0">
              <a:latin typeface="Calibri"/>
            </a:endParaRPr>
          </a:p>
          <a:p>
            <a:pPr marL="914400">
              <a:lnSpc>
                <a:spcPct val="100000"/>
              </a:lnSpc>
            </a:pPr>
            <a:endParaRPr lang="de-DE" sz="1800" b="0" strike="noStrike" spc="-1" dirty="0">
              <a:latin typeface="Calibri"/>
            </a:endParaRPr>
          </a:p>
          <a:p>
            <a:pPr marL="914400" algn="ctr"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Weitere Informationen zum Thema Open Access und Forschungsförderer finden sich auf </a:t>
            </a:r>
            <a:b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open-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access.network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de-DE" sz="1400" b="0" strike="noStrike" spc="-1" dirty="0">
              <a:latin typeface="Calibri"/>
            </a:endParaRPr>
          </a:p>
          <a:p>
            <a:pPr marL="914400">
              <a:lnSpc>
                <a:spcPct val="100000"/>
              </a:lnSpc>
            </a:pPr>
            <a:endParaRPr lang="de-DE" sz="1400" b="0" strike="noStrike" spc="-1" dirty="0">
              <a:latin typeface="Calibri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2BCE4905-E4B3-454D-9844-682A419B54FB}"/>
              </a:ext>
            </a:extLst>
          </p:cNvPr>
          <p:cNvSpPr/>
          <p:nvPr/>
        </p:nvSpPr>
        <p:spPr>
          <a:xfrm>
            <a:off x="324000" y="6453360"/>
            <a:ext cx="93276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DEE7F0ED-7C07-4B52-ADFA-FFA106CE2BFB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fld>
            <a:endParaRPr lang="de-DE" sz="700" b="0" strike="noStrike" spc="-1" dirty="0"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34B50762-686B-8242-B871-868E895EE4A5}"/>
              </a:ext>
            </a:extLst>
          </p:cNvPr>
          <p:cNvSpPr txBox="1"/>
          <p:nvPr/>
        </p:nvSpPr>
        <p:spPr>
          <a:xfrm>
            <a:off x="457200" y="2736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Finanzierung: Publikationsfonds des MWK </a:t>
            </a: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22CF0773-A768-2D48-9325-0B998EE638F9}"/>
              </a:ext>
            </a:extLst>
          </p:cNvPr>
          <p:cNvSpPr/>
          <p:nvPr/>
        </p:nvSpPr>
        <p:spPr>
          <a:xfrm>
            <a:off x="457200" y="1607003"/>
            <a:ext cx="7817040" cy="4061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Bedingungen:</a:t>
            </a:r>
            <a:endParaRPr lang="de-DE" sz="2800" b="0" strike="noStrike" spc="-1" dirty="0"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Die Zeitschrift ist im Directory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Open Access Journals (DOAJ) registriert</a:t>
            </a:r>
            <a:endParaRPr lang="de-DE" sz="2000" b="0" strike="noStrike" spc="-1" dirty="0"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Sie sind „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submitting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“ oder „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corresponding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author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“ an einer Hochschule in Baden-Württemberg</a:t>
            </a:r>
            <a:endParaRPr lang="de-DE" sz="2000" b="0" strike="noStrike" spc="-1" dirty="0"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Jede Publikation muss einen Hinweis auf die MWK-Förderung enthalten</a:t>
            </a:r>
            <a:endParaRPr lang="de-DE" sz="2000" b="0" strike="noStrike" spc="-1" dirty="0"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Die Gebühren liegen bei max. 2.000 € (inkl. MwSt.) </a:t>
            </a:r>
            <a:endParaRPr lang="de-DE" sz="2000" b="0" strike="noStrike" spc="-1" dirty="0"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50% der Gebühren werden durch Eigenbeteiligung der Hochschule getragen, 50% vom Publikationsfonds des MWK</a:t>
            </a:r>
            <a:endParaRPr lang="de-DE" sz="2000" b="0" strike="noStrike" spc="-1" dirty="0"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Ansprechpartner*in: Bibliothek Ihrer Einrichtung</a:t>
            </a:r>
            <a:endParaRPr lang="de-DE" sz="2000" b="0" strike="noStrike" spc="-1" dirty="0">
              <a:latin typeface="Calibri"/>
            </a:endParaRP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3C620E1A-DD86-7D48-9E53-11DE3E3A7F2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085640" y="1189800"/>
            <a:ext cx="5058000" cy="819000"/>
          </a:xfrm>
          <a:prstGeom prst="rect">
            <a:avLst/>
          </a:prstGeom>
          <a:ln>
            <a:noFill/>
          </a:ln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id="{E7FDF24D-8082-4F43-87D1-EECF48A2400C}"/>
              </a:ext>
            </a:extLst>
          </p:cNvPr>
          <p:cNvSpPr/>
          <p:nvPr/>
        </p:nvSpPr>
        <p:spPr>
          <a:xfrm>
            <a:off x="324000" y="6453360"/>
            <a:ext cx="93276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DEE7F0ED-7C07-4B52-ADFA-FFA106CE2BFB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14</a:t>
            </a:fld>
            <a:endParaRPr lang="de-DE" sz="7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74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04449EC0-70B5-D041-A43C-C2EAF6C66CEC}"/>
              </a:ext>
            </a:extLst>
          </p:cNvPr>
          <p:cNvSpPr txBox="1"/>
          <p:nvPr/>
        </p:nvSpPr>
        <p:spPr>
          <a:xfrm>
            <a:off x="421920" y="450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Open Access </a:t>
            </a:r>
            <a:r>
              <a:rPr lang="de-DE" sz="3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Policies</a:t>
            </a:r>
            <a:endParaRPr lang="de-DE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45342A8B-3D06-C04C-B6CE-B2E2E6A45B50}"/>
              </a:ext>
            </a:extLst>
          </p:cNvPr>
          <p:cNvSpPr txBox="1"/>
          <p:nvPr/>
        </p:nvSpPr>
        <p:spPr>
          <a:xfrm>
            <a:off x="369360" y="1037520"/>
            <a:ext cx="8228880" cy="397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285840" indent="-28548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Arial (Textkörper)"/>
                <a:ea typeface="DejaVu Sans"/>
              </a:rPr>
              <a:t>Die Hochschule positioniert sich mit einer OA-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 (Textkörper)"/>
                <a:ea typeface="DejaVu Sans"/>
              </a:rPr>
              <a:t>Policy</a:t>
            </a:r>
            <a:r>
              <a:rPr lang="de-DE" sz="2000" b="0" strike="noStrike" spc="-1" dirty="0">
                <a:solidFill>
                  <a:srgbClr val="000000"/>
                </a:solidFill>
                <a:latin typeface="Arial (Textkörper)"/>
                <a:ea typeface="DejaVu Sans"/>
              </a:rPr>
              <a:t> hin zu Open Access und bringt ihre Unterstützung für die Open-Access-Bewegung zum Ausdruck</a:t>
            </a:r>
            <a:endParaRPr lang="de-DE" sz="2000" b="0" strike="noStrike" spc="-1" dirty="0">
              <a:latin typeface="Calibri"/>
            </a:endParaRPr>
          </a:p>
          <a:p>
            <a:pPr marL="285840" indent="-28548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Arial (Textkörper)"/>
                <a:ea typeface="DejaVu Sans"/>
              </a:rPr>
              <a:t>Open </a:t>
            </a:r>
            <a:r>
              <a:rPr lang="de-DE" sz="2000" spc="-1" dirty="0">
                <a:solidFill>
                  <a:srgbClr val="000000"/>
                </a:solidFill>
                <a:latin typeface="Arial (Textkörper)"/>
                <a:ea typeface="DejaVu Sans"/>
              </a:rPr>
              <a:t>Access </a:t>
            </a:r>
            <a:r>
              <a:rPr lang="de-DE" sz="2000" spc="-1" dirty="0" err="1">
                <a:solidFill>
                  <a:srgbClr val="000000"/>
                </a:solidFill>
                <a:latin typeface="Arial (Textkörper)"/>
                <a:ea typeface="DejaVu Sans"/>
              </a:rPr>
              <a:t>Policies</a:t>
            </a:r>
            <a:r>
              <a:rPr lang="de-DE" sz="2000" spc="-1" dirty="0">
                <a:solidFill>
                  <a:srgbClr val="000000"/>
                </a:solidFill>
                <a:latin typeface="Arial (Textkörper)"/>
                <a:ea typeface="DejaVu Sans"/>
              </a:rPr>
              <a:t> e</a:t>
            </a:r>
            <a:r>
              <a:rPr lang="de-DE" sz="2000" b="0" strike="noStrike" spc="-1" dirty="0">
                <a:solidFill>
                  <a:srgbClr val="000000"/>
                </a:solidFill>
                <a:latin typeface="Arial (Textkörper)"/>
                <a:ea typeface="DejaVu Sans"/>
              </a:rPr>
              <a:t>mpfehlen Wissenschaftler*innen, Open Access zu publizieren </a:t>
            </a:r>
            <a:endParaRPr lang="de-DE" sz="2000" b="0" strike="noStrike" spc="-1" dirty="0">
              <a:latin typeface="Calibri"/>
            </a:endParaRPr>
          </a:p>
          <a:p>
            <a:pPr marL="285840" indent="-28548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Arial (Textkörper)"/>
                <a:ea typeface="DejaVu Sans"/>
              </a:rPr>
              <a:t>Weitere Hintergründe und konkrete Tipps zum Erstellen von Open Access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 (Textkörper)"/>
                <a:ea typeface="DejaVu Sans"/>
              </a:rPr>
              <a:t>Policies</a:t>
            </a:r>
            <a:r>
              <a:rPr lang="de-DE" sz="2000" b="0" strike="noStrike" spc="-1" dirty="0">
                <a:solidFill>
                  <a:srgbClr val="000000"/>
                </a:solidFill>
                <a:latin typeface="Arial (Textkörper)"/>
                <a:ea typeface="DejaVu Sans"/>
              </a:rPr>
              <a:t> finden sich auf open-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 (Textkörper)"/>
                <a:ea typeface="DejaVu Sans"/>
              </a:rPr>
              <a:t>access.network</a:t>
            </a:r>
            <a:r>
              <a:rPr lang="de-DE" sz="2000" b="0" strike="noStrike" spc="-1" dirty="0">
                <a:solidFill>
                  <a:srgbClr val="000000"/>
                </a:solidFill>
                <a:latin typeface="Arial (Textkörper)"/>
                <a:ea typeface="DejaVu Sans"/>
              </a:rPr>
              <a:t>.</a:t>
            </a:r>
            <a:endParaRPr lang="de-DE" sz="2000" b="0" strike="noStrike" spc="-1" dirty="0">
              <a:latin typeface="Calibri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FE6ED86F-06D7-5645-9F1F-5BBA4026ACB0}"/>
              </a:ext>
            </a:extLst>
          </p:cNvPr>
          <p:cNvSpPr/>
          <p:nvPr/>
        </p:nvSpPr>
        <p:spPr>
          <a:xfrm>
            <a:off x="324000" y="6453360"/>
            <a:ext cx="93276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DEE7F0ED-7C07-4B52-ADFA-FFA106CE2BFB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15</a:t>
            </a:fld>
            <a:endParaRPr lang="de-DE" sz="7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69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5233901" y="2202191"/>
            <a:ext cx="3751920" cy="5828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OpenDOAR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ist in zentrales Verzeichnis für OA-Repositorien</a:t>
            </a:r>
          </a:p>
        </p:txBody>
      </p:sp>
      <p:sp>
        <p:nvSpPr>
          <p:cNvPr id="501" name="CustomShape 2"/>
          <p:cNvSpPr/>
          <p:nvPr/>
        </p:nvSpPr>
        <p:spPr>
          <a:xfrm>
            <a:off x="93960" y="5184000"/>
            <a:ext cx="3751920" cy="862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3"/>
          <p:cNvSpPr/>
          <p:nvPr/>
        </p:nvSpPr>
        <p:spPr>
          <a:xfrm>
            <a:off x="342000" y="4372560"/>
            <a:ext cx="2730240" cy="79776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5"/>
          <p:cNvSpPr/>
          <p:nvPr/>
        </p:nvSpPr>
        <p:spPr>
          <a:xfrm>
            <a:off x="324000" y="6453360"/>
            <a:ext cx="93276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3A60FFDF-EA55-4410-8EED-B2C03DBDC043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16</a:t>
            </a:fld>
            <a:endParaRPr lang="de-DE" sz="700" b="0" strike="noStrike" spc="-1">
              <a:latin typeface="Calibri"/>
            </a:endParaRPr>
          </a:p>
        </p:txBody>
      </p:sp>
      <p:sp>
        <p:nvSpPr>
          <p:cNvPr id="505" name="CustomShape 6"/>
          <p:cNvSpPr/>
          <p:nvPr/>
        </p:nvSpPr>
        <p:spPr>
          <a:xfrm>
            <a:off x="342000" y="393569"/>
            <a:ext cx="7450200" cy="7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</a:pP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Open Access Finden</a:t>
            </a:r>
            <a:endParaRPr lang="de-DE" sz="3200" b="0" strike="noStrike" spc="-1" dirty="0">
              <a:latin typeface="Calibri"/>
            </a:endParaRPr>
          </a:p>
        </p:txBody>
      </p:sp>
      <p:sp>
        <p:nvSpPr>
          <p:cNvPr id="506" name="CustomShape 7"/>
          <p:cNvSpPr/>
          <p:nvPr/>
        </p:nvSpPr>
        <p:spPr>
          <a:xfrm>
            <a:off x="324000" y="404640"/>
            <a:ext cx="6333480" cy="7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CustomShape 8"/>
          <p:cNvSpPr/>
          <p:nvPr/>
        </p:nvSpPr>
        <p:spPr>
          <a:xfrm>
            <a:off x="3340080" y="3164040"/>
            <a:ext cx="1949760" cy="20156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8" name="Grafik 58"/>
          <p:cNvPicPr/>
          <p:nvPr/>
        </p:nvPicPr>
        <p:blipFill>
          <a:blip r:embed="rId5"/>
          <a:stretch/>
        </p:blipFill>
        <p:spPr>
          <a:xfrm rot="11637600" flipH="1">
            <a:off x="3105360" y="2260800"/>
            <a:ext cx="3265560" cy="3346200"/>
          </a:xfrm>
          <a:prstGeom prst="rect">
            <a:avLst/>
          </a:prstGeom>
          <a:ln>
            <a:noFill/>
          </a:ln>
        </p:spPr>
      </p:pic>
      <p:pic>
        <p:nvPicPr>
          <p:cNvPr id="509" name="Grafik 29"/>
          <p:cNvPicPr/>
          <p:nvPr/>
        </p:nvPicPr>
        <p:blipFill>
          <a:blip r:embed="rId6"/>
          <a:stretch/>
        </p:blipFill>
        <p:spPr>
          <a:xfrm>
            <a:off x="5798021" y="1536911"/>
            <a:ext cx="2774520" cy="623880"/>
          </a:xfrm>
          <a:prstGeom prst="rect">
            <a:avLst/>
          </a:prstGeom>
          <a:ln>
            <a:noFill/>
          </a:ln>
        </p:spPr>
      </p:pic>
      <p:sp>
        <p:nvSpPr>
          <p:cNvPr id="510" name="CustomShape 9"/>
          <p:cNvSpPr/>
          <p:nvPr/>
        </p:nvSpPr>
        <p:spPr>
          <a:xfrm>
            <a:off x="93960" y="5217480"/>
            <a:ext cx="3751920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Das 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  <a:ea typeface="DejaVu Sans"/>
                <a:hlinkClick r:id="rId7"/>
              </a:rPr>
              <a:t>DOAJ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ist ein Online-Verzeichnis für OA-Zeitschriften mit geeigneter Qualitätssicherung und ohne Embargofristen</a:t>
            </a:r>
            <a:endParaRPr lang="de-DE" sz="1400" b="0" strike="noStrike" spc="-1" dirty="0">
              <a:latin typeface="Calibri"/>
            </a:endParaRPr>
          </a:p>
        </p:txBody>
      </p:sp>
      <p:grpSp>
        <p:nvGrpSpPr>
          <p:cNvPr id="511" name="Group 10"/>
          <p:cNvGrpSpPr/>
          <p:nvPr/>
        </p:nvGrpSpPr>
        <p:grpSpPr>
          <a:xfrm>
            <a:off x="244800" y="1398960"/>
            <a:ext cx="3751920" cy="1455085"/>
            <a:chOff x="244800" y="1398960"/>
            <a:chExt cx="3751920" cy="1455085"/>
          </a:xfrm>
        </p:grpSpPr>
        <p:sp>
          <p:nvSpPr>
            <p:cNvPr id="512" name="CustomShape 11"/>
            <p:cNvSpPr/>
            <p:nvPr/>
          </p:nvSpPr>
          <p:spPr>
            <a:xfrm>
              <a:off x="244800" y="2123280"/>
              <a:ext cx="3751920" cy="70704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3" name="CustomShape 12"/>
            <p:cNvSpPr/>
            <p:nvPr/>
          </p:nvSpPr>
          <p:spPr>
            <a:xfrm>
              <a:off x="640080" y="1398960"/>
              <a:ext cx="2616840" cy="664560"/>
            </a:xfrm>
            <a:prstGeom prst="roundRect">
              <a:avLst>
                <a:gd name="adj" fmla="val 8594"/>
              </a:avLst>
            </a:prstGeom>
            <a:blipFill rotWithShape="0">
              <a:blip r:embed="rId8"/>
              <a:srcRect/>
              <a:stretch/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13"/>
            <p:cNvSpPr/>
            <p:nvPr/>
          </p:nvSpPr>
          <p:spPr>
            <a:xfrm>
              <a:off x="244800" y="2116835"/>
              <a:ext cx="3751920" cy="7372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ea typeface="DejaVu Sans"/>
                  <a:hlinkClick r:id="rId9"/>
                </a:rPr>
                <a:t>BASE</a:t>
              </a:r>
              <a:r>
                <a:rPr lang="de-DE" sz="1400" b="0" strike="noStrike" spc="-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ea typeface="DejaVu Sans"/>
                </a:rPr>
                <a:t> ist eine der weltweit größten Suchmaschinen für wissenschaftliche Web-Dokumente mit einem Schwerpunkt auf OA</a:t>
              </a:r>
              <a:endParaRPr lang="de-DE" sz="1400" b="0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endParaRPr>
            </a:p>
          </p:txBody>
        </p:sp>
      </p:grpSp>
      <p:grpSp>
        <p:nvGrpSpPr>
          <p:cNvPr id="515" name="Group 14"/>
          <p:cNvGrpSpPr/>
          <p:nvPr/>
        </p:nvGrpSpPr>
        <p:grpSpPr>
          <a:xfrm>
            <a:off x="5247014" y="4334614"/>
            <a:ext cx="3976362" cy="1635770"/>
            <a:chOff x="5378400" y="1214280"/>
            <a:chExt cx="3976362" cy="1635770"/>
          </a:xfrm>
        </p:grpSpPr>
        <p:sp>
          <p:nvSpPr>
            <p:cNvPr id="516" name="CustomShape 15"/>
            <p:cNvSpPr/>
            <p:nvPr/>
          </p:nvSpPr>
          <p:spPr>
            <a:xfrm>
              <a:off x="5378400" y="2112840"/>
              <a:ext cx="3751920" cy="71244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7" name="Picture 2"/>
            <p:cNvPicPr/>
            <p:nvPr/>
          </p:nvPicPr>
          <p:blipFill>
            <a:blip r:embed="rId10"/>
            <a:stretch/>
          </p:blipFill>
          <p:spPr>
            <a:xfrm>
              <a:off x="5916960" y="1214280"/>
              <a:ext cx="2628720" cy="862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18" name="CustomShape 16"/>
            <p:cNvSpPr/>
            <p:nvPr/>
          </p:nvSpPr>
          <p:spPr>
            <a:xfrm>
              <a:off x="5416362" y="2112840"/>
              <a:ext cx="3938400" cy="7372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Das </a:t>
              </a:r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  <a:hlinkClick r:id="rId11"/>
                </a:rPr>
                <a:t>DOAB</a:t>
              </a:r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ist ein durchsuchbarer Index für wissenschaftliche Bücher mit Peer Review und </a:t>
              </a:r>
              <a:b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OA-Lizenz</a:t>
              </a:r>
              <a:endParaRPr lang="de-DE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20" name="Inhaltsplatzhalter 7"/>
          <p:cNvPicPr/>
          <p:nvPr/>
        </p:nvPicPr>
        <p:blipFill>
          <a:blip r:embed="rId12"/>
          <a:stretch/>
        </p:blipFill>
        <p:spPr>
          <a:xfrm>
            <a:off x="3603107" y="3409704"/>
            <a:ext cx="1435320" cy="133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2"/>
          <p:cNvSpPr/>
          <p:nvPr/>
        </p:nvSpPr>
        <p:spPr>
          <a:xfrm>
            <a:off x="324000" y="6453360"/>
            <a:ext cx="93276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1EC9C04A-4632-42B1-B0AC-A4AB413AC866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17</a:t>
            </a:fld>
            <a:endParaRPr lang="de-DE" sz="700" b="0" strike="noStrike" spc="-1">
              <a:latin typeface="Calibri"/>
            </a:endParaRPr>
          </a:p>
        </p:txBody>
      </p:sp>
      <p:sp>
        <p:nvSpPr>
          <p:cNvPr id="523" name="CustomShape 3"/>
          <p:cNvSpPr/>
          <p:nvPr/>
        </p:nvSpPr>
        <p:spPr>
          <a:xfrm>
            <a:off x="329760" y="1700640"/>
            <a:ext cx="8494200" cy="440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250000"/>
              </a:lnSpc>
            </a:pPr>
            <a:endParaRPr lang="de-DE" sz="1800" b="0" strike="noStrike" spc="-1">
              <a:latin typeface="Calibri"/>
            </a:endParaRPr>
          </a:p>
          <a:p>
            <a:pPr>
              <a:lnSpc>
                <a:spcPct val="250000"/>
              </a:lnSpc>
            </a:pPr>
            <a:endParaRPr lang="de-DE" sz="1800" b="0" strike="noStrike" spc="-1">
              <a:latin typeface="Calibri"/>
            </a:endParaRPr>
          </a:p>
          <a:p>
            <a:pPr>
              <a:lnSpc>
                <a:spcPct val="250000"/>
              </a:lnSpc>
            </a:pPr>
            <a:endParaRPr lang="de-DE" sz="1800" b="0" strike="noStrike" spc="-1">
              <a:latin typeface="Calibri"/>
            </a:endParaRPr>
          </a:p>
        </p:txBody>
      </p:sp>
      <p:sp>
        <p:nvSpPr>
          <p:cNvPr id="524" name="CustomShape 4"/>
          <p:cNvSpPr/>
          <p:nvPr/>
        </p:nvSpPr>
        <p:spPr>
          <a:xfrm>
            <a:off x="324000" y="404640"/>
            <a:ext cx="6767640" cy="7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</a:pPr>
            <a:r>
              <a:rPr lang="de-DE" sz="3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Unpaywall</a:t>
            </a: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Open Access lesen</a:t>
            </a:r>
            <a:endParaRPr lang="de-DE" sz="3200" b="0" strike="noStrike" spc="-1" dirty="0">
              <a:latin typeface="Calibri"/>
            </a:endParaRPr>
          </a:p>
        </p:txBody>
      </p:sp>
      <p:pic>
        <p:nvPicPr>
          <p:cNvPr id="525" name="Grafik 1"/>
          <p:cNvPicPr/>
          <p:nvPr/>
        </p:nvPicPr>
        <p:blipFill>
          <a:blip r:embed="rId3"/>
          <a:stretch/>
        </p:blipFill>
        <p:spPr>
          <a:xfrm>
            <a:off x="2719440" y="1460284"/>
            <a:ext cx="6094800" cy="3808800"/>
          </a:xfrm>
          <a:prstGeom prst="rect">
            <a:avLst/>
          </a:prstGeom>
          <a:ln>
            <a:noFill/>
          </a:ln>
        </p:spPr>
      </p:pic>
      <p:sp>
        <p:nvSpPr>
          <p:cNvPr id="10" name="CustomShape 11">
            <a:extLst>
              <a:ext uri="{FF2B5EF4-FFF2-40B4-BE49-F238E27FC236}">
                <a16:creationId xmlns:a16="http://schemas.microsoft.com/office/drawing/2014/main" id="{E7E87FF3-26DF-AB45-AA19-7BC32D155653}"/>
              </a:ext>
            </a:extLst>
          </p:cNvPr>
          <p:cNvSpPr/>
          <p:nvPr/>
        </p:nvSpPr>
        <p:spPr>
          <a:xfrm rot="21009364">
            <a:off x="268725" y="2771345"/>
            <a:ext cx="3775587" cy="64633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851C922-1311-5047-BDD5-9F73B2BBD046}"/>
              </a:ext>
            </a:extLst>
          </p:cNvPr>
          <p:cNvSpPr txBox="1"/>
          <p:nvPr/>
        </p:nvSpPr>
        <p:spPr>
          <a:xfrm rot="21009364">
            <a:off x="357216" y="2771344"/>
            <a:ext cx="3775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Die kostenlose Browser-Extension bringt </a:t>
            </a:r>
            <a:r>
              <a:rPr lang="de-DE" dirty="0" err="1"/>
              <a:t>Paywalls</a:t>
            </a:r>
            <a:r>
              <a:rPr lang="de-DE" dirty="0"/>
              <a:t> zum Einstürzen!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>
            <a:extLst>
              <a:ext uri="{FF2B5EF4-FFF2-40B4-BE49-F238E27FC236}">
                <a16:creationId xmlns:a16="http://schemas.microsoft.com/office/drawing/2014/main" id="{2BE9D906-89CD-F848-BB17-F9A14C24BE9F}"/>
              </a:ext>
            </a:extLst>
          </p:cNvPr>
          <p:cNvSpPr txBox="1"/>
          <p:nvPr/>
        </p:nvSpPr>
        <p:spPr>
          <a:xfrm>
            <a:off x="413640" y="234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Wo finde ich Infos zu Open Access?</a:t>
            </a:r>
            <a:endParaRPr lang="de-DE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CA55ABB0-03DC-5047-90AA-17B71A87C940}"/>
              </a:ext>
            </a:extLst>
          </p:cNvPr>
          <p:cNvSpPr/>
          <p:nvPr/>
        </p:nvSpPr>
        <p:spPr>
          <a:xfrm>
            <a:off x="457200" y="1748520"/>
            <a:ext cx="7719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Informieren, Vernetzen und Fortbilden: </a:t>
            </a:r>
            <a:r>
              <a:rPr lang="de-DE" sz="1800" b="0" u="sng" strike="noStrike" spc="-1" dirty="0">
                <a:solidFill>
                  <a:srgbClr val="5F5F5F"/>
                </a:solidFill>
                <a:uFillTx/>
                <a:latin typeface="Arial"/>
                <a:ea typeface="DejaVu Sans"/>
                <a:hlinkClick r:id="rId3"/>
              </a:rPr>
              <a:t>open-access.network</a:t>
            </a:r>
            <a:endParaRPr lang="de-DE" sz="1800" b="0" strike="noStrike" spc="-1" dirty="0">
              <a:latin typeface="Calibri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4C4CEFE4-DD8A-8B43-87F3-D2ACD835285E}"/>
              </a:ext>
            </a:extLst>
          </p:cNvPr>
          <p:cNvSpPr/>
          <p:nvPr/>
        </p:nvSpPr>
        <p:spPr>
          <a:xfrm>
            <a:off x="2089800" y="3092760"/>
            <a:ext cx="2009520" cy="20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E6FC9017-5EC2-FB4F-A611-D42157DC14D4}"/>
              </a:ext>
            </a:extLst>
          </p:cNvPr>
          <p:cNvPicPr/>
          <p:nvPr/>
        </p:nvPicPr>
        <p:blipFill>
          <a:blip r:embed="rId4"/>
          <a:srcRect l="6927" t="19384" r="7427" b="18567"/>
          <a:stretch/>
        </p:blipFill>
        <p:spPr>
          <a:xfrm>
            <a:off x="6812640" y="1382760"/>
            <a:ext cx="1671480" cy="1211040"/>
          </a:xfrm>
          <a:prstGeom prst="rect">
            <a:avLst/>
          </a:prstGeom>
          <a:ln>
            <a:noFill/>
          </a:ln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id="{6920B6BB-11A9-AA47-A61A-1871532DC5C6}"/>
              </a:ext>
            </a:extLst>
          </p:cNvPr>
          <p:cNvSpPr/>
          <p:nvPr/>
        </p:nvSpPr>
        <p:spPr>
          <a:xfrm>
            <a:off x="321480" y="6453360"/>
            <a:ext cx="932400" cy="2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Folie 18</a:t>
            </a:r>
            <a:endParaRPr lang="de-DE" sz="700" b="0" strike="noStrike" spc="-1">
              <a:latin typeface="Calibri"/>
            </a:endParaRPr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414FA3C9-31D7-8E4E-9384-82CFBF24C398}"/>
              </a:ext>
            </a:extLst>
          </p:cNvPr>
          <p:cNvSpPr/>
          <p:nvPr/>
        </p:nvSpPr>
        <p:spPr>
          <a:xfrm>
            <a:off x="520200" y="4203360"/>
            <a:ext cx="77191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HAW und PH spezifische Infos: </a:t>
            </a:r>
            <a:r>
              <a:rPr lang="de-DE" sz="1800" b="0" u="sng" strike="noStrike" spc="-1">
                <a:solidFill>
                  <a:srgbClr val="5F5F5F"/>
                </a:solidFill>
                <a:uFillTx/>
                <a:latin typeface="Arial"/>
                <a:ea typeface="DejaVu Sans"/>
                <a:hlinkClick r:id="rId5"/>
              </a:rPr>
              <a:t>Implementierung von OA an HAWen 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800" b="0" u="sng" strike="noStrike" spc="-1">
                <a:solidFill>
                  <a:srgbClr val="5F5F5F"/>
                </a:solidFill>
                <a:uFillTx/>
                <a:latin typeface="Arial"/>
                <a:ea typeface="DejaVu Sans"/>
                <a:hlinkClick r:id="rId5"/>
              </a:rPr>
              <a:t>und PHen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74CF6181-2665-9845-9AAC-969E337FA5AE}"/>
              </a:ext>
            </a:extLst>
          </p:cNvPr>
          <p:cNvSpPr/>
          <p:nvPr/>
        </p:nvSpPr>
        <p:spPr>
          <a:xfrm>
            <a:off x="494640" y="3092760"/>
            <a:ext cx="7719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Europäisches Forschungsinformationssystem: </a:t>
            </a:r>
            <a:r>
              <a:rPr lang="de-DE" sz="1800" b="0" u="sng" strike="noStrike" spc="-1" dirty="0">
                <a:solidFill>
                  <a:srgbClr val="5F5F5F"/>
                </a:solidFill>
                <a:uFillTx/>
                <a:latin typeface="Arial"/>
                <a:ea typeface="DejaVu Sans"/>
                <a:hlinkClick r:id="rId6"/>
              </a:rPr>
              <a:t>OpenAIRE</a:t>
            </a:r>
            <a:endParaRPr lang="de-DE" sz="1800" b="0" strike="noStrike" spc="-1" dirty="0">
              <a:latin typeface="Calibri"/>
            </a:endParaRPr>
          </a:p>
        </p:txBody>
      </p:sp>
      <p:pic>
        <p:nvPicPr>
          <p:cNvPr id="11" name="Grafik 8">
            <a:extLst>
              <a:ext uri="{FF2B5EF4-FFF2-40B4-BE49-F238E27FC236}">
                <a16:creationId xmlns:a16="http://schemas.microsoft.com/office/drawing/2014/main" id="{F051988B-B327-8C44-ADCE-78E1F4ABC0A1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6807240" y="2879640"/>
            <a:ext cx="1797480" cy="841680"/>
          </a:xfrm>
          <a:prstGeom prst="rect">
            <a:avLst/>
          </a:prstGeom>
          <a:ln>
            <a:noFill/>
          </a:ln>
        </p:spPr>
      </p:pic>
      <p:sp>
        <p:nvSpPr>
          <p:cNvPr id="12" name="CustomShape 7">
            <a:extLst>
              <a:ext uri="{FF2B5EF4-FFF2-40B4-BE49-F238E27FC236}">
                <a16:creationId xmlns:a16="http://schemas.microsoft.com/office/drawing/2014/main" id="{B1A8F99B-784C-2C48-815E-B7ADA47E2997}"/>
              </a:ext>
            </a:extLst>
          </p:cNvPr>
          <p:cNvSpPr/>
          <p:nvPr/>
        </p:nvSpPr>
        <p:spPr>
          <a:xfrm>
            <a:off x="520200" y="5350320"/>
            <a:ext cx="7719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Konsultieren Sie die Seiten zu Open Access auf Ihrer Hochschulwebseite</a:t>
            </a:r>
            <a:endParaRPr lang="de-DE" sz="1800" b="0" strike="noStrike" spc="-1">
              <a:latin typeface="Calibri"/>
            </a:endParaRPr>
          </a:p>
        </p:txBody>
      </p:sp>
      <p:pic>
        <p:nvPicPr>
          <p:cNvPr id="13" name="Grafik 10">
            <a:extLst>
              <a:ext uri="{FF2B5EF4-FFF2-40B4-BE49-F238E27FC236}">
                <a16:creationId xmlns:a16="http://schemas.microsoft.com/office/drawing/2014/main" id="{28D28587-9C8A-8049-BB42-421D360818C3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7706160" y="3597840"/>
            <a:ext cx="1372320" cy="1430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318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>
            <a:extLst>
              <a:ext uri="{FF2B5EF4-FFF2-40B4-BE49-F238E27FC236}">
                <a16:creationId xmlns:a16="http://schemas.microsoft.com/office/drawing/2014/main" id="{5C89D790-F0C9-5D45-AA94-1DF22911E1F2}"/>
              </a:ext>
            </a:extLst>
          </p:cNvPr>
          <p:cNvSpPr txBox="1"/>
          <p:nvPr/>
        </p:nvSpPr>
        <p:spPr>
          <a:xfrm>
            <a:off x="457200" y="138132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3800" spc="-1" dirty="0">
                <a:solidFill>
                  <a:srgbClr val="000000"/>
                </a:solidFill>
                <a:latin typeface="Arial"/>
              </a:rPr>
              <a:t>Quellen- und Abbildungsnachweis</a:t>
            </a:r>
            <a:endParaRPr lang="de-DE" sz="3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5DD2FF40-0755-384A-96D0-93BE3C420DEC}"/>
              </a:ext>
            </a:extLst>
          </p:cNvPr>
          <p:cNvSpPr/>
          <p:nvPr/>
        </p:nvSpPr>
        <p:spPr>
          <a:xfrm>
            <a:off x="324000" y="6453360"/>
            <a:ext cx="93276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Folie 19</a:t>
            </a:r>
            <a:endParaRPr lang="de-DE" sz="700" b="0" strike="noStrike" spc="-1">
              <a:latin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5A60941-B988-1A47-99D1-49869736CAFE}"/>
              </a:ext>
            </a:extLst>
          </p:cNvPr>
          <p:cNvSpPr txBox="1"/>
          <p:nvPr/>
        </p:nvSpPr>
        <p:spPr>
          <a:xfrm>
            <a:off x="560439" y="2340077"/>
            <a:ext cx="812564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Diese Präsentation basiert auf Modul 3 “Open Access – Es ist nicht alles Gold, was glänzt“ von Anja Oberländer aus: Elisabeth Böker, Peter Brettschneider, Ilona Lang, Lena Dreher, Matthias Landwehr, Anja Oberländer, &amp; Gabriel Schneider. (2020). Open Science: Von Daten zu Publikationen. </a:t>
            </a:r>
            <a:r>
              <a:rPr lang="de-DE" sz="1400" dirty="0" err="1"/>
              <a:t>Zenodo</a:t>
            </a:r>
            <a:r>
              <a:rPr lang="de-DE" sz="1400" dirty="0"/>
              <a:t>. </a:t>
            </a:r>
            <a:r>
              <a:rPr lang="de-DE" sz="1400" dirty="0">
                <a:hlinkClick r:id="rId2"/>
              </a:rPr>
              <a:t>https://doi.org/10.5281/zenodo.4018594</a:t>
            </a:r>
            <a:r>
              <a:rPr lang="de-DE" sz="1400" dirty="0"/>
              <a:t>.</a:t>
            </a:r>
          </a:p>
          <a:p>
            <a:endParaRPr lang="de-DE" sz="1400" dirty="0"/>
          </a:p>
          <a:p>
            <a:r>
              <a:rPr lang="de-DE" sz="1400" dirty="0"/>
              <a:t>Die Grafik auf Folie 6 basiert auf Helene </a:t>
            </a:r>
            <a:r>
              <a:rPr lang="de-DE" sz="1400" dirty="0" err="1"/>
              <a:t>Brinken</a:t>
            </a:r>
            <a:r>
              <a:rPr lang="de-DE" sz="1400" dirty="0"/>
              <a:t> (2021). 10 Gründe für Open Access. </a:t>
            </a:r>
            <a:r>
              <a:rPr lang="de-DE" sz="1400" dirty="0" err="1"/>
              <a:t>Zenodo</a:t>
            </a:r>
            <a:r>
              <a:rPr lang="de-DE" sz="1400" dirty="0"/>
              <a:t>. </a:t>
            </a:r>
            <a:r>
              <a:rPr lang="de-DE" sz="1400" dirty="0">
                <a:hlinkClick r:id="rId3"/>
              </a:rPr>
              <a:t>https://doi.org/10.5281/zenodo.4643859</a:t>
            </a:r>
            <a:r>
              <a:rPr lang="de-DE" sz="1400" dirty="0"/>
              <a:t>.</a:t>
            </a:r>
          </a:p>
          <a:p>
            <a:endParaRPr lang="de-DE" sz="1400" dirty="0"/>
          </a:p>
          <a:p>
            <a:r>
              <a:rPr lang="de-DE" sz="1400" dirty="0"/>
              <a:t>Abbildungen/Grafiken: Folie 1: </a:t>
            </a:r>
            <a:r>
              <a:rPr lang="de-DE" sz="1400" dirty="0" err="1"/>
              <a:t>StockSnap</a:t>
            </a:r>
            <a:r>
              <a:rPr lang="de-DE" sz="1400" dirty="0"/>
              <a:t>/</a:t>
            </a:r>
            <a:r>
              <a:rPr lang="de-DE" sz="1400" dirty="0" err="1"/>
              <a:t>pixabay</a:t>
            </a:r>
            <a:r>
              <a:rPr lang="de-DE" sz="1400" dirty="0"/>
              <a:t>; Folie 3 &amp; 9: </a:t>
            </a:r>
            <a:r>
              <a:rPr lang="de-DE" sz="1400" dirty="0" err="1"/>
              <a:t>OpenClipart-Vectors</a:t>
            </a:r>
            <a:r>
              <a:rPr lang="de-DE" sz="1400" dirty="0"/>
              <a:t>/</a:t>
            </a:r>
            <a:r>
              <a:rPr lang="de-DE" sz="1400" dirty="0" err="1"/>
              <a:t>pixabay</a:t>
            </a:r>
            <a:r>
              <a:rPr lang="de-DE" sz="1400" dirty="0"/>
              <a:t>; Folie 5: </a:t>
            </a:r>
            <a:r>
              <a:rPr lang="de-DE" sz="1400" dirty="0" err="1"/>
              <a:t>Clker</a:t>
            </a:r>
            <a:r>
              <a:rPr lang="de-DE" sz="1400" dirty="0"/>
              <a:t>-Free-</a:t>
            </a:r>
            <a:r>
              <a:rPr lang="de-DE" sz="1400" dirty="0" err="1"/>
              <a:t>Vector</a:t>
            </a:r>
            <a:r>
              <a:rPr lang="de-DE" sz="1400" dirty="0"/>
              <a:t>-Images/</a:t>
            </a:r>
            <a:r>
              <a:rPr lang="de-DE" sz="1400" dirty="0" err="1"/>
              <a:t>pixabay</a:t>
            </a:r>
            <a:r>
              <a:rPr lang="de-DE" sz="1400" dirty="0"/>
              <a:t>-Bearbeitung Ilona Lang, GDJ/</a:t>
            </a:r>
            <a:r>
              <a:rPr lang="de-DE" sz="1400" dirty="0" err="1"/>
              <a:t>pixabay</a:t>
            </a:r>
            <a:r>
              <a:rPr lang="de-DE" sz="1400" dirty="0"/>
              <a:t>-Bearbeitung Ilona Lang, </a:t>
            </a:r>
            <a:r>
              <a:rPr lang="de-DE" sz="1400" dirty="0" err="1"/>
              <a:t>mohamed_hassan</a:t>
            </a:r>
            <a:r>
              <a:rPr lang="de-DE" sz="1400" dirty="0"/>
              <a:t>/ </a:t>
            </a:r>
            <a:r>
              <a:rPr lang="de-DE" sz="1400" dirty="0" err="1"/>
              <a:t>pixabay</a:t>
            </a:r>
            <a:r>
              <a:rPr lang="de-DE" sz="1400" dirty="0"/>
              <a:t>- Bearbeitung Ilona Lang, </a:t>
            </a:r>
            <a:r>
              <a:rPr lang="de-DE" sz="1400" dirty="0" err="1"/>
              <a:t>DoomSlayer</a:t>
            </a:r>
            <a:r>
              <a:rPr lang="de-DE" sz="1400" dirty="0"/>
              <a:t>/</a:t>
            </a:r>
            <a:r>
              <a:rPr lang="de-DE" sz="1400" dirty="0" err="1"/>
              <a:t>pixabay</a:t>
            </a:r>
            <a:r>
              <a:rPr lang="de-DE" sz="1400" dirty="0"/>
              <a:t>; Folie 7,8,10-12 Grafische Umsetzung Ilona Lang.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dirty="0"/>
          </a:p>
        </p:txBody>
      </p:sp>
      <p:pic>
        <p:nvPicPr>
          <p:cNvPr id="10" name="Grafik 5">
            <a:extLst>
              <a:ext uri="{FF2B5EF4-FFF2-40B4-BE49-F238E27FC236}">
                <a16:creationId xmlns:a16="http://schemas.microsoft.com/office/drawing/2014/main" id="{17AC4B4A-077D-6A49-BDE8-4B355D44EB6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74826" y="5652356"/>
            <a:ext cx="886320" cy="308880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7A741DEA-8F5E-6840-A25A-04BA41D7738E}"/>
              </a:ext>
            </a:extLst>
          </p:cNvPr>
          <p:cNvSpPr/>
          <p:nvPr/>
        </p:nvSpPr>
        <p:spPr>
          <a:xfrm>
            <a:off x="1576626" y="5634716"/>
            <a:ext cx="4333680" cy="32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de-DE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Alle Inhalte dieser Präsentation stehen, sofern nicht anders angegeben, unter der Lizenz </a:t>
            </a:r>
            <a:r>
              <a:rPr lang="de-DE" sz="800" b="0" u="sng" strike="noStrike" spc="-1" dirty="0">
                <a:solidFill>
                  <a:srgbClr val="5F5F5F"/>
                </a:solidFill>
                <a:uFillTx/>
                <a:latin typeface="Arial"/>
                <a:ea typeface="DejaVu Sans"/>
                <a:hlinkClick r:id="rId5"/>
              </a:rPr>
              <a:t>Creative Commons BY 4.0 International</a:t>
            </a:r>
            <a:r>
              <a:rPr lang="de-DE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de-DE" sz="8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72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24000" y="6453360"/>
            <a:ext cx="93276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A8746A85-4515-400B-A050-F45BEA28DA84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endParaRPr lang="de-DE" sz="700" b="0" strike="noStrike" spc="-1" dirty="0">
              <a:latin typeface="Calibri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501120" y="1362600"/>
            <a:ext cx="8494200" cy="491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87640" indent="-285480">
              <a:lnSpc>
                <a:spcPct val="2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Was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ist Open Access?</a:t>
            </a:r>
            <a:endParaRPr lang="de-DE" sz="1800" b="0" strike="noStrike" spc="-1" dirty="0">
              <a:latin typeface="Calibri"/>
            </a:endParaRPr>
          </a:p>
          <a:p>
            <a:pPr marL="287640" indent="-285480">
              <a:lnSpc>
                <a:spcPct val="2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Wie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funktioniert das wissenschaftliche Publikationssystem?</a:t>
            </a:r>
            <a:endParaRPr lang="de-DE" sz="1800" b="0" strike="noStrike" spc="-1" dirty="0">
              <a:latin typeface="Calibri"/>
            </a:endParaRPr>
          </a:p>
          <a:p>
            <a:pPr marL="287640" indent="-285480">
              <a:lnSpc>
                <a:spcPct val="2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Welche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Open-Access-Strategien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folgen daraus?</a:t>
            </a:r>
            <a:endParaRPr lang="de-DE" sz="1800" b="0" strike="noStrike" spc="-1" dirty="0">
              <a:latin typeface="Calibri"/>
            </a:endParaRPr>
          </a:p>
          <a:p>
            <a:pPr marL="287640" indent="-285480">
              <a:lnSpc>
                <a:spcPct val="2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Wie stehen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Forschungseinrichtungen und -fördernde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zu Open Access?</a:t>
            </a:r>
            <a:endParaRPr lang="de-DE" sz="1800" b="0" strike="noStrike" spc="-1" dirty="0">
              <a:latin typeface="Calibri"/>
            </a:endParaRPr>
          </a:p>
          <a:p>
            <a:pPr marL="287640" indent="-285480">
              <a:lnSpc>
                <a:spcPct val="2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Wie finde ich Informationen zu Open Access und Open-Access-Literatur?</a:t>
            </a:r>
            <a:endParaRPr lang="de-DE" sz="1800" b="0" strike="noStrike" spc="-1" dirty="0">
              <a:latin typeface="Calibri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324000" y="396000"/>
            <a:ext cx="6333480" cy="789840"/>
          </a:xfrm>
          <a:prstGeom prst="rect">
            <a:avLst/>
          </a:prstGeom>
          <a:solidFill>
            <a:srgbClr val="FFE0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</a:pPr>
            <a:r>
              <a:rPr lang="de-DE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Inhalte</a:t>
            </a:r>
            <a:r>
              <a:rPr lang="de-DE" sz="3200" b="1" u="sng" strike="noStrike" spc="-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 </a:t>
            </a:r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B2F4B029-4A01-C743-B0E3-0DC9840E95DC}"/>
              </a:ext>
            </a:extLst>
          </p:cNvPr>
          <p:cNvSpPr txBox="1"/>
          <p:nvPr/>
        </p:nvSpPr>
        <p:spPr>
          <a:xfrm>
            <a:off x="457200" y="1568880"/>
            <a:ext cx="8228880" cy="327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br>
              <a:rPr dirty="0"/>
            </a:br>
            <a:br>
              <a:rPr dirty="0"/>
            </a:b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Kontakt:</a:t>
            </a:r>
            <a:br>
              <a:rPr dirty="0"/>
            </a:b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Max Mustermann</a:t>
            </a:r>
            <a:br>
              <a:rPr dirty="0"/>
            </a:b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Hochschule Muster</a:t>
            </a:r>
            <a:br>
              <a:rPr dirty="0"/>
            </a:b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Tel.:</a:t>
            </a:r>
            <a:br>
              <a:rPr dirty="0"/>
            </a:b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E-Mail: </a:t>
            </a:r>
            <a:r>
              <a:rPr lang="de-DE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max.mustermann@hochschulemuster.de</a:t>
            </a:r>
            <a:br>
              <a:rPr dirty="0"/>
            </a:b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62D44A04-CBB9-EC49-99C8-4772CE36486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104000" y="5317560"/>
            <a:ext cx="5058000" cy="819000"/>
          </a:xfrm>
          <a:prstGeom prst="rect">
            <a:avLst/>
          </a:prstGeom>
          <a:ln>
            <a:noFill/>
          </a:ln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5C89D790-F0C9-5D45-AA94-1DF22911E1F2}"/>
              </a:ext>
            </a:extLst>
          </p:cNvPr>
          <p:cNvSpPr txBox="1"/>
          <p:nvPr/>
        </p:nvSpPr>
        <p:spPr>
          <a:xfrm>
            <a:off x="457200" y="138132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3800" b="0" strike="noStrike" spc="-1">
                <a:solidFill>
                  <a:srgbClr val="000000"/>
                </a:solidFill>
                <a:latin typeface="Arial"/>
                <a:ea typeface="DejaVu Sans"/>
              </a:rPr>
              <a:t>Vielen Dank für Ihre Aufmerksamkeit!</a:t>
            </a:r>
            <a:endParaRPr lang="de-DE" sz="3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4E02F27B-BBCB-214D-8422-56107051169E}"/>
              </a:ext>
            </a:extLst>
          </p:cNvPr>
          <p:cNvSpPr/>
          <p:nvPr/>
        </p:nvSpPr>
        <p:spPr>
          <a:xfrm>
            <a:off x="4098960" y="5059440"/>
            <a:ext cx="5058000" cy="27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Gefördert durch</a:t>
            </a:r>
            <a:endParaRPr lang="de-DE" sz="1200" b="0" strike="noStrike" spc="-1">
              <a:latin typeface="Calibri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5DD2FF40-0755-384A-96D0-93BE3C420DEC}"/>
              </a:ext>
            </a:extLst>
          </p:cNvPr>
          <p:cNvSpPr/>
          <p:nvPr/>
        </p:nvSpPr>
        <p:spPr>
          <a:xfrm>
            <a:off x="324000" y="6453360"/>
            <a:ext cx="93276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r>
              <a:rPr lang="de-DE" sz="700" b="1" spc="-1" dirty="0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endParaRPr lang="de-DE" sz="700" b="0" strike="noStrike" spc="-1" dirty="0">
              <a:latin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2850C47-8AE6-F441-94A2-6AF7C9FE66E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471360" y="2713680"/>
            <a:ext cx="1837080" cy="1914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17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rafik 13"/>
          <p:cNvPicPr/>
          <p:nvPr/>
        </p:nvPicPr>
        <p:blipFill>
          <a:blip r:embed="rId2"/>
          <a:stretch/>
        </p:blipFill>
        <p:spPr>
          <a:xfrm flipH="1">
            <a:off x="3902400" y="0"/>
            <a:ext cx="5227920" cy="326664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324000" y="6453360"/>
            <a:ext cx="93276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739BEBCA-DE94-4324-A908-F0F3901BF73E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3</a:t>
            </a:fld>
            <a:endParaRPr lang="de-DE" sz="700" b="0" strike="noStrike" spc="-1">
              <a:latin typeface="Calibri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247680" y="1762200"/>
            <a:ext cx="8494200" cy="410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endParaRPr lang="de-DE" sz="18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de-DE" sz="2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„Open Access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meint, dass diese Literatur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kostenfrei und öffentlich im Internet zugänglich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sein sollte, so dass Interessierte die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Volltexte lesen, herunterladen, kopieren, verteilen, drucken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in ihnen suchen, auf sie verweisen und sie auch sonst auf jede denkbare legale Weise benutzen können,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ohne finanzielle, gesetzliche oder technische Barrieren 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jenseits von denen, die mit dem Internet-Zugang selbst verbunden sind. In allen Fragen des Wiederabdrucks und der Verteilung und in allen Fragen des Copyright überhaupt sollte die einzige Einschränkung darin bestehen, den jeweiligen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Autorinnen und Autoren Kontrolle über ihre Arbeit zu belassen und deren Recht zu sichern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dass ihre Arbeit angemessen anerkannt und zitiert wird.“ 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DejaVu Sans"/>
                <a:hlinkClick r:id="rId3"/>
              </a:rPr>
              <a:t>Budapester Erklärung 2003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de-DE" sz="1100" b="0" strike="noStrike" spc="-1" dirty="0">
              <a:latin typeface="Calibri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324000" y="404640"/>
            <a:ext cx="6333480" cy="7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</a:pPr>
            <a:r>
              <a:rPr lang="de-DE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Open-Access: Definition </a:t>
            </a:r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rafik 7"/>
          <p:cNvPicPr/>
          <p:nvPr/>
        </p:nvPicPr>
        <p:blipFill>
          <a:blip r:embed="rId2"/>
          <a:stretch/>
        </p:blipFill>
        <p:spPr>
          <a:xfrm>
            <a:off x="1076400" y="1600200"/>
            <a:ext cx="3295080" cy="4454280"/>
          </a:xfrm>
          <a:prstGeom prst="rect">
            <a:avLst/>
          </a:prstGeom>
          <a:ln>
            <a:noFill/>
          </a:ln>
        </p:spPr>
      </p:pic>
      <p:sp>
        <p:nvSpPr>
          <p:cNvPr id="208" name="CustomShape 1"/>
          <p:cNvSpPr/>
          <p:nvPr/>
        </p:nvSpPr>
        <p:spPr>
          <a:xfrm>
            <a:off x="324000" y="6453360"/>
            <a:ext cx="93276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3ABDBA84-0468-4AF1-9168-19DDEEA803B9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4</a:t>
            </a:fld>
            <a:endParaRPr lang="de-DE" sz="700" b="0" strike="noStrike" spc="-1" dirty="0">
              <a:latin typeface="Calibri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324000" y="1231560"/>
            <a:ext cx="8819640" cy="32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Bei wissenschaftlichen Artikeln stößt man oft auf Zugangsbeschränkungen: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324000" y="404640"/>
            <a:ext cx="6333480" cy="7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</a:pPr>
            <a:r>
              <a:rPr lang="de-DE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Closed Access </a:t>
            </a:r>
            <a:endParaRPr lang="de-DE" sz="3200" b="0" strike="noStrike" spc="-1">
              <a:latin typeface="Calibri"/>
            </a:endParaRPr>
          </a:p>
        </p:txBody>
      </p:sp>
      <p:pic>
        <p:nvPicPr>
          <p:cNvPr id="211" name="Grafik 2"/>
          <p:cNvPicPr/>
          <p:nvPr/>
        </p:nvPicPr>
        <p:blipFill>
          <a:blip r:embed="rId3"/>
          <a:stretch/>
        </p:blipFill>
        <p:spPr>
          <a:xfrm>
            <a:off x="1431720" y="2585520"/>
            <a:ext cx="2676600" cy="2676600"/>
          </a:xfrm>
          <a:prstGeom prst="rect">
            <a:avLst/>
          </a:prstGeom>
          <a:ln>
            <a:noFill/>
          </a:ln>
        </p:spPr>
      </p:pic>
      <p:sp>
        <p:nvSpPr>
          <p:cNvPr id="212" name="CustomShape 4"/>
          <p:cNvSpPr/>
          <p:nvPr/>
        </p:nvSpPr>
        <p:spPr>
          <a:xfrm>
            <a:off x="4856400" y="2351520"/>
            <a:ext cx="3763440" cy="2224800"/>
          </a:xfrm>
          <a:prstGeom prst="rect">
            <a:avLst/>
          </a:prstGeom>
          <a:noFill/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You do not have rights to access this article </a:t>
            </a:r>
            <a:endParaRPr lang="de-DE" sz="20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20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Purchase this document:</a:t>
            </a:r>
            <a:r>
              <a:rPr lang="de-DE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Price payable: $30.00 plus handling charge of $1.50</a:t>
            </a:r>
            <a:endParaRPr lang="de-DE" sz="20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20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Purchase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213" name="CustomShape 5"/>
          <p:cNvSpPr/>
          <p:nvPr/>
        </p:nvSpPr>
        <p:spPr>
          <a:xfrm>
            <a:off x="4648320" y="1838160"/>
            <a:ext cx="4047840" cy="3400200"/>
          </a:xfrm>
          <a:prstGeom prst="wedgeRoundRectCallout">
            <a:avLst>
              <a:gd name="adj1" fmla="val -48127"/>
              <a:gd name="adj2" fmla="val 7292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324000" y="6453360"/>
            <a:ext cx="932400" cy="2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34E89B5C-34BA-4AC2-8EEE-88F95DB40479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5</a:t>
            </a:fld>
            <a:endParaRPr lang="de-DE" sz="700" b="0" strike="noStrike" spc="-1" dirty="0">
              <a:latin typeface="Calibri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324000" y="394560"/>
            <a:ext cx="6333120" cy="78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</a:pPr>
            <a:r>
              <a:rPr lang="de-DE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Freier Zugang für jede*n</a:t>
            </a:r>
            <a:endParaRPr lang="de-DE" sz="3200" b="0" strike="noStrike" spc="-1">
              <a:latin typeface="Calibri"/>
            </a:endParaRPr>
          </a:p>
        </p:txBody>
      </p:sp>
      <p:grpSp>
        <p:nvGrpSpPr>
          <p:cNvPr id="216" name="Group 3"/>
          <p:cNvGrpSpPr/>
          <p:nvPr/>
        </p:nvGrpSpPr>
        <p:grpSpPr>
          <a:xfrm>
            <a:off x="2400480" y="1440000"/>
            <a:ext cx="4341240" cy="4247640"/>
            <a:chOff x="2400480" y="1440000"/>
            <a:chExt cx="4341240" cy="4247640"/>
          </a:xfrm>
        </p:grpSpPr>
        <p:pic>
          <p:nvPicPr>
            <p:cNvPr id="217" name="Grafik 4"/>
            <p:cNvPicPr/>
            <p:nvPr/>
          </p:nvPicPr>
          <p:blipFill>
            <a:blip r:embed="rId2"/>
            <a:stretch/>
          </p:blipFill>
          <p:spPr>
            <a:xfrm>
              <a:off x="3066840" y="2031120"/>
              <a:ext cx="3008520" cy="3013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8" name="Grafik 22"/>
            <p:cNvPicPr/>
            <p:nvPr/>
          </p:nvPicPr>
          <p:blipFill>
            <a:blip r:embed="rId3"/>
            <a:stretch/>
          </p:blipFill>
          <p:spPr>
            <a:xfrm>
              <a:off x="2400480" y="1440000"/>
              <a:ext cx="4341240" cy="424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9" name="CustomShape 4"/>
            <p:cNvSpPr/>
            <p:nvPr/>
          </p:nvSpPr>
          <p:spPr>
            <a:xfrm>
              <a:off x="3026880" y="2055240"/>
              <a:ext cx="3088440" cy="2995920"/>
            </a:xfrm>
            <a:prstGeom prst="ellipse">
              <a:avLst/>
            </a:prstGeom>
            <a:solidFill>
              <a:srgbClr val="FFCC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" name="CustomShape 5"/>
            <p:cNvSpPr/>
            <p:nvPr/>
          </p:nvSpPr>
          <p:spPr>
            <a:xfrm>
              <a:off x="3115800" y="2579400"/>
              <a:ext cx="2862720" cy="1678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2000"/>
                </a:lnSpc>
                <a:spcBef>
                  <a:spcPts val="499"/>
                </a:spcBef>
              </a:pPr>
              <a:r>
                <a:rPr lang="de-DE" sz="1800" b="1" strike="noStrike" spc="-1" dirty="0">
                  <a:solidFill>
                    <a:srgbClr val="297B9A"/>
                  </a:solidFill>
                  <a:latin typeface="Arial"/>
                  <a:ea typeface="DejaVu Sans"/>
                </a:rPr>
                <a:t>Durch </a:t>
              </a:r>
              <a:endParaRPr lang="de-DE" sz="1800" b="0" strike="noStrike" spc="-1" dirty="0">
                <a:latin typeface="Calibri"/>
              </a:endParaRPr>
            </a:p>
            <a:p>
              <a:pPr algn="ctr">
                <a:lnSpc>
                  <a:spcPct val="102000"/>
                </a:lnSpc>
                <a:spcBef>
                  <a:spcPts val="499"/>
                </a:spcBef>
              </a:pPr>
              <a:r>
                <a:rPr lang="en-US" sz="1800" b="1" strike="noStrike" spc="-1" dirty="0">
                  <a:solidFill>
                    <a:srgbClr val="004D68"/>
                  </a:solidFill>
                  <a:latin typeface="Arial"/>
                  <a:ea typeface="DejaVu Sans"/>
                </a:rPr>
                <a:t>OPEN</a:t>
              </a:r>
              <a:r>
                <a:rPr lang="de-DE" sz="1800" b="1" strike="noStrike" spc="-1" dirty="0">
                  <a:solidFill>
                    <a:srgbClr val="004D68"/>
                  </a:solidFill>
                  <a:latin typeface="Arial"/>
                  <a:ea typeface="DejaVu Sans"/>
                </a:rPr>
                <a:t> ACCESS </a:t>
              </a:r>
              <a:endParaRPr lang="de-DE" sz="1800" b="0" strike="noStrike" spc="-1" dirty="0">
                <a:latin typeface="Calibri"/>
              </a:endParaRPr>
            </a:p>
            <a:p>
              <a:pPr algn="ctr">
                <a:lnSpc>
                  <a:spcPct val="102000"/>
                </a:lnSpc>
                <a:spcBef>
                  <a:spcPts val="499"/>
                </a:spcBef>
              </a:pPr>
              <a:r>
                <a:rPr lang="de-DE" sz="1800" b="1" strike="noStrike" spc="-1" dirty="0">
                  <a:solidFill>
                    <a:srgbClr val="297B9A"/>
                  </a:solidFill>
                  <a:latin typeface="Arial"/>
                  <a:ea typeface="DejaVu Sans"/>
                </a:rPr>
                <a:t>hat </a:t>
              </a:r>
              <a:r>
                <a:rPr lang="de-DE" sz="1800" b="1" strike="noStrike" spc="-1" dirty="0">
                  <a:solidFill>
                    <a:srgbClr val="004D68"/>
                  </a:solidFill>
                  <a:latin typeface="Arial"/>
                  <a:ea typeface="DejaVu Sans"/>
                </a:rPr>
                <a:t>JEDE*R</a:t>
              </a:r>
              <a:r>
                <a:rPr lang="de-DE" sz="1800" b="1" strike="noStrike" spc="-1" dirty="0">
                  <a:solidFill>
                    <a:srgbClr val="297B9A"/>
                  </a:solidFill>
                  <a:latin typeface="Arial"/>
                  <a:ea typeface="DejaVu Sans"/>
                </a:rPr>
                <a:t> Zugriff </a:t>
              </a:r>
              <a:endParaRPr lang="de-DE" sz="1800" b="0" strike="noStrike" spc="-1" dirty="0">
                <a:latin typeface="Calibri"/>
              </a:endParaRPr>
            </a:p>
            <a:p>
              <a:pPr algn="ctr">
                <a:lnSpc>
                  <a:spcPct val="102000"/>
                </a:lnSpc>
                <a:spcBef>
                  <a:spcPts val="499"/>
                </a:spcBef>
              </a:pPr>
              <a:r>
                <a:rPr lang="de-DE" sz="1800" b="1" strike="noStrike" spc="-1" dirty="0">
                  <a:solidFill>
                    <a:srgbClr val="297B9A"/>
                  </a:solidFill>
                  <a:latin typeface="Arial"/>
                  <a:ea typeface="DejaVu Sans"/>
                </a:rPr>
                <a:t>auf veröffentlichte Forschungsergebnisse</a:t>
              </a:r>
              <a:endParaRPr lang="de-DE" sz="1800" b="0" strike="noStrike" spc="-1" dirty="0">
                <a:latin typeface="Calibri"/>
              </a:endParaRPr>
            </a:p>
          </p:txBody>
        </p:sp>
      </p:grpSp>
      <p:grpSp>
        <p:nvGrpSpPr>
          <p:cNvPr id="221" name="Group 6"/>
          <p:cNvGrpSpPr/>
          <p:nvPr/>
        </p:nvGrpSpPr>
        <p:grpSpPr>
          <a:xfrm>
            <a:off x="6909120" y="1308240"/>
            <a:ext cx="2270160" cy="4839480"/>
            <a:chOff x="6909120" y="1308240"/>
            <a:chExt cx="2270160" cy="4839480"/>
          </a:xfrm>
        </p:grpSpPr>
        <p:grpSp>
          <p:nvGrpSpPr>
            <p:cNvPr id="222" name="Group 7"/>
            <p:cNvGrpSpPr/>
            <p:nvPr/>
          </p:nvGrpSpPr>
          <p:grpSpPr>
            <a:xfrm>
              <a:off x="7816320" y="3016800"/>
              <a:ext cx="1362960" cy="1411340"/>
              <a:chOff x="7816320" y="3016800"/>
              <a:chExt cx="1362960" cy="1411340"/>
            </a:xfrm>
          </p:grpSpPr>
          <p:grpSp>
            <p:nvGrpSpPr>
              <p:cNvPr id="223" name="Group 8"/>
              <p:cNvGrpSpPr/>
              <p:nvPr/>
            </p:nvGrpSpPr>
            <p:grpSpPr>
              <a:xfrm>
                <a:off x="7875360" y="3016800"/>
                <a:ext cx="1080720" cy="1121400"/>
                <a:chOff x="7875360" y="3016800"/>
                <a:chExt cx="1080720" cy="1121400"/>
              </a:xfrm>
            </p:grpSpPr>
            <p:sp>
              <p:nvSpPr>
                <p:cNvPr id="224" name="CustomShape 9"/>
                <p:cNvSpPr/>
                <p:nvPr/>
              </p:nvSpPr>
              <p:spPr>
                <a:xfrm>
                  <a:off x="7875360" y="3016800"/>
                  <a:ext cx="1080720" cy="11214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pic>
              <p:nvPicPr>
                <p:cNvPr id="225" name="Grafik 3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7887960" y="3024720"/>
                  <a:ext cx="1055520" cy="110628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226" name="CustomShape 10"/>
              <p:cNvSpPr/>
              <p:nvPr/>
            </p:nvSpPr>
            <p:spPr>
              <a:xfrm>
                <a:off x="7816320" y="4091040"/>
                <a:ext cx="1362960" cy="3371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901"/>
                  </a:spcBef>
                </a:pPr>
                <a:r>
                  <a:rPr lang="de-DE" sz="1600" b="0" strike="noStrike" spc="-1" dirty="0" err="1">
                    <a:solidFill>
                      <a:srgbClr val="004D68"/>
                    </a:solidFill>
                    <a:latin typeface="Verdana"/>
                    <a:ea typeface="DejaVu Sans"/>
                  </a:rPr>
                  <a:t>Ärzt</a:t>
                </a:r>
                <a:r>
                  <a:rPr lang="de-DE" sz="1600" b="0" strike="noStrike" spc="-1" dirty="0">
                    <a:solidFill>
                      <a:srgbClr val="004D68"/>
                    </a:solidFill>
                    <a:latin typeface="Verdana"/>
                    <a:ea typeface="DejaVu Sans"/>
                  </a:rPr>
                  <a:t>*innen</a:t>
                </a:r>
                <a:endParaRPr lang="de-DE" sz="1600" b="0" strike="noStrike" spc="-1" dirty="0">
                  <a:latin typeface="Calibri"/>
                </a:endParaRPr>
              </a:p>
            </p:txBody>
          </p:sp>
        </p:grpSp>
        <p:grpSp>
          <p:nvGrpSpPr>
            <p:cNvPr id="227" name="Group 11"/>
            <p:cNvGrpSpPr/>
            <p:nvPr/>
          </p:nvGrpSpPr>
          <p:grpSpPr>
            <a:xfrm>
              <a:off x="6909120" y="4725360"/>
              <a:ext cx="1602720" cy="1422360"/>
              <a:chOff x="6909120" y="4725360"/>
              <a:chExt cx="1602720" cy="1422360"/>
            </a:xfrm>
          </p:grpSpPr>
          <p:sp>
            <p:nvSpPr>
              <p:cNvPr id="228" name="CustomShape 12"/>
              <p:cNvSpPr/>
              <p:nvPr/>
            </p:nvSpPr>
            <p:spPr>
              <a:xfrm>
                <a:off x="7145280" y="4725360"/>
                <a:ext cx="1080720" cy="1121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29" name="CustomShape 13"/>
              <p:cNvSpPr/>
              <p:nvPr/>
            </p:nvSpPr>
            <p:spPr>
              <a:xfrm>
                <a:off x="6909120" y="5814000"/>
                <a:ext cx="1602720" cy="333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901"/>
                  </a:spcBef>
                </a:pPr>
                <a:r>
                  <a:rPr lang="de-DE" sz="1600" b="0" strike="noStrike" spc="-1">
                    <a:solidFill>
                      <a:srgbClr val="004D68"/>
                    </a:solidFill>
                    <a:latin typeface="Verdana"/>
                    <a:ea typeface="DejaVu Sans"/>
                  </a:rPr>
                  <a:t>Patient*innen</a:t>
                </a:r>
                <a:endParaRPr lang="de-DE" sz="1600" b="0" strike="noStrike" spc="-1">
                  <a:latin typeface="Calibri"/>
                </a:endParaRPr>
              </a:p>
            </p:txBody>
          </p:sp>
          <p:pic>
            <p:nvPicPr>
              <p:cNvPr id="230" name="Grafik 7"/>
              <p:cNvPicPr/>
              <p:nvPr/>
            </p:nvPicPr>
            <p:blipFill>
              <a:blip r:embed="rId5"/>
              <a:stretch/>
            </p:blipFill>
            <p:spPr>
              <a:xfrm>
                <a:off x="7434720" y="4736160"/>
                <a:ext cx="533880" cy="112140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31" name="Group 14"/>
            <p:cNvGrpSpPr/>
            <p:nvPr/>
          </p:nvGrpSpPr>
          <p:grpSpPr>
            <a:xfrm>
              <a:off x="7029000" y="1308240"/>
              <a:ext cx="1864440" cy="1656360"/>
              <a:chOff x="7029000" y="1308240"/>
              <a:chExt cx="1864440" cy="1656360"/>
            </a:xfrm>
          </p:grpSpPr>
          <p:sp>
            <p:nvSpPr>
              <p:cNvPr id="232" name="CustomShape 15"/>
              <p:cNvSpPr/>
              <p:nvPr/>
            </p:nvSpPr>
            <p:spPr>
              <a:xfrm>
                <a:off x="7079400" y="1308240"/>
                <a:ext cx="1080720" cy="1121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33" name="CustomShape 16"/>
              <p:cNvSpPr/>
              <p:nvPr/>
            </p:nvSpPr>
            <p:spPr>
              <a:xfrm>
                <a:off x="7029000" y="2387520"/>
                <a:ext cx="1864440" cy="57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901"/>
                  </a:spcBef>
                </a:pPr>
                <a:r>
                  <a:rPr lang="de-DE" sz="1600" b="0" strike="noStrike" spc="-1" dirty="0">
                    <a:solidFill>
                      <a:srgbClr val="004D68"/>
                    </a:solidFill>
                    <a:latin typeface="Verdana"/>
                    <a:ea typeface="DejaVu Sans"/>
                  </a:rPr>
                  <a:t>Studierende &amp; Lehrende</a:t>
                </a:r>
                <a:endParaRPr lang="de-DE" sz="1600" b="0" strike="noStrike" spc="-1" dirty="0">
                  <a:latin typeface="Calibri"/>
                </a:endParaRPr>
              </a:p>
            </p:txBody>
          </p:sp>
          <p:pic>
            <p:nvPicPr>
              <p:cNvPr id="234" name="Grafik 17"/>
              <p:cNvPicPr/>
              <p:nvPr/>
            </p:nvPicPr>
            <p:blipFill>
              <a:blip r:embed="rId6"/>
              <a:stretch/>
            </p:blipFill>
            <p:spPr>
              <a:xfrm>
                <a:off x="7084440" y="1528920"/>
                <a:ext cx="991080" cy="65484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35" name="Group 17"/>
          <p:cNvGrpSpPr/>
          <p:nvPr/>
        </p:nvGrpSpPr>
        <p:grpSpPr>
          <a:xfrm>
            <a:off x="217260" y="1290180"/>
            <a:ext cx="2899800" cy="4857540"/>
            <a:chOff x="153360" y="1308240"/>
            <a:chExt cx="2899800" cy="4857540"/>
          </a:xfrm>
        </p:grpSpPr>
        <p:grpSp>
          <p:nvGrpSpPr>
            <p:cNvPr id="236" name="Group 18"/>
            <p:cNvGrpSpPr/>
            <p:nvPr/>
          </p:nvGrpSpPr>
          <p:grpSpPr>
            <a:xfrm>
              <a:off x="781920" y="1308240"/>
              <a:ext cx="1371960" cy="1399680"/>
              <a:chOff x="781920" y="1308240"/>
              <a:chExt cx="1371960" cy="1399680"/>
            </a:xfrm>
          </p:grpSpPr>
          <p:sp>
            <p:nvSpPr>
              <p:cNvPr id="237" name="CustomShape 19"/>
              <p:cNvSpPr/>
              <p:nvPr/>
            </p:nvSpPr>
            <p:spPr>
              <a:xfrm>
                <a:off x="781920" y="2374200"/>
                <a:ext cx="1371960" cy="333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901"/>
                  </a:spcBef>
                </a:pPr>
                <a:r>
                  <a:rPr lang="de-DE" sz="1600" b="0" strike="noStrike" spc="-1">
                    <a:solidFill>
                      <a:srgbClr val="004D68"/>
                    </a:solidFill>
                    <a:latin typeface="Verdana"/>
                    <a:ea typeface="DejaVu Sans"/>
                  </a:rPr>
                  <a:t>Forschende</a:t>
                </a:r>
                <a:endParaRPr lang="de-DE" sz="1600" b="0" strike="noStrike" spc="-1">
                  <a:latin typeface="Calibri"/>
                </a:endParaRPr>
              </a:p>
            </p:txBody>
          </p:sp>
          <p:sp>
            <p:nvSpPr>
              <p:cNvPr id="238" name="CustomShape 20"/>
              <p:cNvSpPr/>
              <p:nvPr/>
            </p:nvSpPr>
            <p:spPr>
              <a:xfrm>
                <a:off x="932760" y="1308240"/>
                <a:ext cx="1044000" cy="10918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39" name="CustomShape 21"/>
              <p:cNvSpPr/>
              <p:nvPr/>
            </p:nvSpPr>
            <p:spPr>
              <a:xfrm>
                <a:off x="1001160" y="1442160"/>
                <a:ext cx="907200" cy="855000"/>
              </a:xfrm>
              <a:prstGeom prst="ellipse">
                <a:avLst/>
              </a:prstGeom>
              <a:blipFill rotWithShape="0">
                <a:blip r:embed="rId7"/>
                <a:srcRect/>
                <a:stretch/>
              </a:blip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40" name="Group 22"/>
            <p:cNvGrpSpPr/>
            <p:nvPr/>
          </p:nvGrpSpPr>
          <p:grpSpPr>
            <a:xfrm>
              <a:off x="153360" y="2844360"/>
              <a:ext cx="1960200" cy="1690200"/>
              <a:chOff x="153360" y="2844360"/>
              <a:chExt cx="1960200" cy="1690200"/>
            </a:xfrm>
          </p:grpSpPr>
          <p:pic>
            <p:nvPicPr>
              <p:cNvPr id="241" name="Grafik 1"/>
              <p:cNvPicPr/>
              <p:nvPr/>
            </p:nvPicPr>
            <p:blipFill>
              <a:blip r:embed="rId8"/>
              <a:stretch/>
            </p:blipFill>
            <p:spPr>
              <a:xfrm>
                <a:off x="307080" y="2844360"/>
                <a:ext cx="1277280" cy="11721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42" name="CustomShape 23"/>
              <p:cNvSpPr/>
              <p:nvPr/>
            </p:nvSpPr>
            <p:spPr>
              <a:xfrm>
                <a:off x="153360" y="3957480"/>
                <a:ext cx="1960200" cy="57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901"/>
                  </a:spcBef>
                </a:pPr>
                <a:r>
                  <a:rPr lang="de-DE" sz="1600" b="0" strike="noStrike" spc="-1" dirty="0">
                    <a:solidFill>
                      <a:srgbClr val="004D68"/>
                    </a:solidFill>
                    <a:latin typeface="Verdana"/>
                    <a:ea typeface="DejaVu Sans"/>
                  </a:rPr>
                  <a:t>Jede*</a:t>
                </a:r>
                <a:r>
                  <a:rPr lang="de-DE" sz="1600" b="0" strike="noStrike" spc="-1" dirty="0" err="1">
                    <a:solidFill>
                      <a:srgbClr val="004D68"/>
                    </a:solidFill>
                    <a:latin typeface="Verdana"/>
                    <a:ea typeface="DejaVu Sans"/>
                  </a:rPr>
                  <a:t>r</a:t>
                </a:r>
                <a:r>
                  <a:rPr lang="de-DE" sz="1600" b="0" strike="noStrike" spc="-1" dirty="0">
                    <a:solidFill>
                      <a:srgbClr val="004D68"/>
                    </a:solidFill>
                    <a:latin typeface="Verdana"/>
                    <a:ea typeface="DejaVu Sans"/>
                  </a:rPr>
                  <a:t> (u.a. Privatwirtschaft)</a:t>
                </a:r>
                <a:endParaRPr lang="de-DE" sz="1600" b="0" strike="noStrike" spc="-1" dirty="0">
                  <a:latin typeface="Calibri"/>
                </a:endParaRPr>
              </a:p>
            </p:txBody>
          </p:sp>
        </p:grpSp>
        <p:grpSp>
          <p:nvGrpSpPr>
            <p:cNvPr id="243" name="Group 24"/>
            <p:cNvGrpSpPr/>
            <p:nvPr/>
          </p:nvGrpSpPr>
          <p:grpSpPr>
            <a:xfrm>
              <a:off x="153360" y="4465080"/>
              <a:ext cx="2899800" cy="1700700"/>
              <a:chOff x="153360" y="4465080"/>
              <a:chExt cx="2899800" cy="1700700"/>
            </a:xfrm>
          </p:grpSpPr>
          <p:sp>
            <p:nvSpPr>
              <p:cNvPr id="244" name="CustomShape 25"/>
              <p:cNvSpPr/>
              <p:nvPr/>
            </p:nvSpPr>
            <p:spPr>
              <a:xfrm>
                <a:off x="153360" y="5582459"/>
                <a:ext cx="2899800" cy="5833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901"/>
                  </a:spcBef>
                </a:pPr>
                <a:r>
                  <a:rPr lang="de-DE" sz="1600" b="0" strike="noStrike" spc="-1" dirty="0">
                    <a:solidFill>
                      <a:srgbClr val="004D68"/>
                    </a:solidFill>
                    <a:latin typeface="Verdana"/>
                    <a:ea typeface="DejaVu Sans"/>
                  </a:rPr>
                  <a:t>Hochschulen in aller Welt mit begrenztem Budget </a:t>
                </a:r>
                <a:endParaRPr lang="de-DE" sz="1600" b="0" strike="noStrike" spc="-1" dirty="0">
                  <a:latin typeface="Calibri"/>
                </a:endParaRPr>
              </a:p>
            </p:txBody>
          </p:sp>
          <p:grpSp>
            <p:nvGrpSpPr>
              <p:cNvPr id="245" name="Group 26"/>
              <p:cNvGrpSpPr/>
              <p:nvPr/>
            </p:nvGrpSpPr>
            <p:grpSpPr>
              <a:xfrm>
                <a:off x="1003320" y="4465080"/>
                <a:ext cx="1382400" cy="1165320"/>
                <a:chOff x="1003320" y="4465080"/>
                <a:chExt cx="1382400" cy="1165320"/>
              </a:xfrm>
            </p:grpSpPr>
            <p:sp>
              <p:nvSpPr>
                <p:cNvPr id="246" name="CustomShape 27"/>
                <p:cNvSpPr/>
                <p:nvPr/>
              </p:nvSpPr>
              <p:spPr>
                <a:xfrm>
                  <a:off x="1003320" y="4538520"/>
                  <a:ext cx="1044000" cy="109188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47" name="CustomShape 28"/>
                <p:cNvSpPr/>
                <p:nvPr/>
              </p:nvSpPr>
              <p:spPr>
                <a:xfrm>
                  <a:off x="1352160" y="4465080"/>
                  <a:ext cx="1033560" cy="1091880"/>
                </a:xfrm>
                <a:prstGeom prst="ellipse">
                  <a:avLst/>
                </a:prstGeom>
                <a:blipFill rotWithShape="0">
                  <a:blip r:embed="rId9"/>
                  <a:srcRect/>
                  <a:stretch/>
                </a:blip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sp>
        <p:nvSpPr>
          <p:cNvPr id="248" name="Line 29"/>
          <p:cNvSpPr/>
          <p:nvPr/>
        </p:nvSpPr>
        <p:spPr>
          <a:xfrm flipH="1">
            <a:off x="1275480" y="4756320"/>
            <a:ext cx="592920" cy="349200"/>
          </a:xfrm>
          <a:prstGeom prst="line">
            <a:avLst/>
          </a:prstGeom>
          <a:ln w="38160">
            <a:solidFill>
              <a:srgbClr val="9966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>
            <a:extLst>
              <a:ext uri="{FF2B5EF4-FFF2-40B4-BE49-F238E27FC236}">
                <a16:creationId xmlns:a16="http://schemas.microsoft.com/office/drawing/2014/main" id="{E07F491A-78F6-034F-99DC-65E579EDE43F}"/>
              </a:ext>
            </a:extLst>
          </p:cNvPr>
          <p:cNvSpPr/>
          <p:nvPr/>
        </p:nvSpPr>
        <p:spPr>
          <a:xfrm>
            <a:off x="917720" y="1620097"/>
            <a:ext cx="2412000" cy="97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Effiziente Forschung </a:t>
            </a:r>
            <a:endParaRPr lang="de-DE" sz="1400" b="0" strike="noStrike" spc="-1" dirty="0"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&amp; Innovation </a:t>
            </a:r>
            <a:endParaRPr lang="de-DE" sz="1400" b="0" strike="noStrike" spc="-1" dirty="0">
              <a:latin typeface="Calibri"/>
            </a:endParaRPr>
          </a:p>
        </p:txBody>
      </p:sp>
      <p:sp>
        <p:nvSpPr>
          <p:cNvPr id="51" name="CustomShape 2">
            <a:extLst>
              <a:ext uri="{FF2B5EF4-FFF2-40B4-BE49-F238E27FC236}">
                <a16:creationId xmlns:a16="http://schemas.microsoft.com/office/drawing/2014/main" id="{BA9C53ED-3384-1447-AC93-6E56BF76455A}"/>
              </a:ext>
            </a:extLst>
          </p:cNvPr>
          <p:cNvSpPr/>
          <p:nvPr/>
        </p:nvSpPr>
        <p:spPr>
          <a:xfrm>
            <a:off x="6540226" y="2621165"/>
            <a:ext cx="2504520" cy="97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18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Freier &amp; schneller Zugang zu wissenschaftlichen Informationen</a:t>
            </a:r>
            <a:endParaRPr lang="de-DE" sz="14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400" b="0" strike="noStrike" spc="-1" dirty="0">
              <a:latin typeface="Calibri"/>
            </a:endParaRPr>
          </a:p>
        </p:txBody>
      </p:sp>
      <p:sp>
        <p:nvSpPr>
          <p:cNvPr id="52" name="CustomShape 3">
            <a:extLst>
              <a:ext uri="{FF2B5EF4-FFF2-40B4-BE49-F238E27FC236}">
                <a16:creationId xmlns:a16="http://schemas.microsoft.com/office/drawing/2014/main" id="{709B201D-EAE7-4D4E-B3D4-894DA685F7AA}"/>
              </a:ext>
            </a:extLst>
          </p:cNvPr>
          <p:cNvSpPr/>
          <p:nvPr/>
        </p:nvSpPr>
        <p:spPr>
          <a:xfrm>
            <a:off x="0" y="2512298"/>
            <a:ext cx="2603775" cy="97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Gute Auffindbarkeit </a:t>
            </a:r>
            <a:endParaRPr lang="de-DE" sz="1400" b="0" strike="noStrike" spc="-1" dirty="0"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&amp; permanenter Zugang</a:t>
            </a:r>
            <a:endParaRPr lang="de-DE" sz="1400" b="0" strike="noStrike" spc="-1" dirty="0">
              <a:latin typeface="Calibri"/>
            </a:endParaRPr>
          </a:p>
        </p:txBody>
      </p:sp>
      <p:sp>
        <p:nvSpPr>
          <p:cNvPr id="53" name="CustomShape 4">
            <a:extLst>
              <a:ext uri="{FF2B5EF4-FFF2-40B4-BE49-F238E27FC236}">
                <a16:creationId xmlns:a16="http://schemas.microsoft.com/office/drawing/2014/main" id="{581A9C30-9B75-6748-824E-974A1897E378}"/>
              </a:ext>
            </a:extLst>
          </p:cNvPr>
          <p:cNvSpPr/>
          <p:nvPr/>
        </p:nvSpPr>
        <p:spPr>
          <a:xfrm>
            <a:off x="6039843" y="4645949"/>
            <a:ext cx="2131920" cy="97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Höhere Sichtbarkeit </a:t>
            </a:r>
            <a:endParaRPr lang="de-DE" sz="14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&amp; mehr Zitate </a:t>
            </a:r>
            <a:endParaRPr lang="de-DE" sz="1400" b="0" strike="noStrike" spc="-1" dirty="0">
              <a:latin typeface="Calibri"/>
            </a:endParaRPr>
          </a:p>
        </p:txBody>
      </p:sp>
      <p:sp>
        <p:nvSpPr>
          <p:cNvPr id="54" name="CustomShape 5">
            <a:extLst>
              <a:ext uri="{FF2B5EF4-FFF2-40B4-BE49-F238E27FC236}">
                <a16:creationId xmlns:a16="http://schemas.microsoft.com/office/drawing/2014/main" id="{4797D51F-0256-C042-9B42-E26F11E319B7}"/>
              </a:ext>
            </a:extLst>
          </p:cNvPr>
          <p:cNvSpPr/>
          <p:nvPr/>
        </p:nvSpPr>
        <p:spPr>
          <a:xfrm>
            <a:off x="6030417" y="1656701"/>
            <a:ext cx="2913840" cy="97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18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Faire &amp; transparente </a:t>
            </a:r>
            <a:endParaRPr lang="de-DE" sz="14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Nutzung von Steuergeldern</a:t>
            </a:r>
            <a:endParaRPr lang="de-DE" sz="1400" b="0" strike="noStrike" spc="-1" dirty="0">
              <a:latin typeface="Calibri"/>
            </a:endParaRPr>
          </a:p>
        </p:txBody>
      </p:sp>
      <p:sp>
        <p:nvSpPr>
          <p:cNvPr id="55" name="CustomShape 6">
            <a:extLst>
              <a:ext uri="{FF2B5EF4-FFF2-40B4-BE49-F238E27FC236}">
                <a16:creationId xmlns:a16="http://schemas.microsoft.com/office/drawing/2014/main" id="{0D7C860F-6AD6-6D44-B2B5-9EA214F0BFA9}"/>
              </a:ext>
            </a:extLst>
          </p:cNvPr>
          <p:cNvSpPr/>
          <p:nvPr/>
        </p:nvSpPr>
        <p:spPr>
          <a:xfrm>
            <a:off x="3728013" y="1001105"/>
            <a:ext cx="1916280" cy="926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Gute Informations-versorgung</a:t>
            </a:r>
            <a:endParaRPr lang="de-DE" sz="1400" b="0" strike="noStrike" spc="-1" dirty="0">
              <a:latin typeface="Calibri"/>
            </a:endParaRPr>
          </a:p>
        </p:txBody>
      </p:sp>
      <p:sp>
        <p:nvSpPr>
          <p:cNvPr id="56" name="CustomShape 7">
            <a:extLst>
              <a:ext uri="{FF2B5EF4-FFF2-40B4-BE49-F238E27FC236}">
                <a16:creationId xmlns:a16="http://schemas.microsoft.com/office/drawing/2014/main" id="{55EF0BC2-2443-1A43-9027-70311B631775}"/>
              </a:ext>
            </a:extLst>
          </p:cNvPr>
          <p:cNvSpPr/>
          <p:nvPr/>
        </p:nvSpPr>
        <p:spPr>
          <a:xfrm>
            <a:off x="3513711" y="3019740"/>
            <a:ext cx="228276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6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Open Access </a:t>
            </a:r>
            <a:endParaRPr lang="de-DE" sz="3600" b="0" strike="noStrike" spc="-1" dirty="0">
              <a:latin typeface="Calibri"/>
            </a:endParaRPr>
          </a:p>
        </p:txBody>
      </p:sp>
      <p:sp>
        <p:nvSpPr>
          <p:cNvPr id="57" name="CustomShape 8">
            <a:extLst>
              <a:ext uri="{FF2B5EF4-FFF2-40B4-BE49-F238E27FC236}">
                <a16:creationId xmlns:a16="http://schemas.microsoft.com/office/drawing/2014/main" id="{BB753696-9C7A-AD4A-95F4-43119939A595}"/>
              </a:ext>
            </a:extLst>
          </p:cNvPr>
          <p:cNvSpPr/>
          <p:nvPr/>
        </p:nvSpPr>
        <p:spPr>
          <a:xfrm>
            <a:off x="3575649" y="5312678"/>
            <a:ext cx="2163960" cy="97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18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Richtlinien von Forschungsförderern &amp; Institutionen</a:t>
            </a:r>
            <a:endParaRPr lang="de-DE" sz="1400" b="0" strike="noStrike" spc="-1" dirty="0">
              <a:latin typeface="Calibri"/>
            </a:endParaRPr>
          </a:p>
        </p:txBody>
      </p:sp>
      <p:sp>
        <p:nvSpPr>
          <p:cNvPr id="58" name="CustomShape 9">
            <a:extLst>
              <a:ext uri="{FF2B5EF4-FFF2-40B4-BE49-F238E27FC236}">
                <a16:creationId xmlns:a16="http://schemas.microsoft.com/office/drawing/2014/main" id="{A2CCA0BE-7E2E-9241-8A45-AB97C9477C7A}"/>
              </a:ext>
            </a:extLst>
          </p:cNvPr>
          <p:cNvSpPr/>
          <p:nvPr/>
        </p:nvSpPr>
        <p:spPr>
          <a:xfrm>
            <a:off x="6563437" y="3534120"/>
            <a:ext cx="2163960" cy="97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18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Neue Methoden, neues Wissen</a:t>
            </a:r>
            <a:endParaRPr lang="de-DE" sz="1400" b="0" strike="noStrike" spc="-1" dirty="0">
              <a:latin typeface="Calibri"/>
            </a:endParaRPr>
          </a:p>
        </p:txBody>
      </p:sp>
      <p:sp>
        <p:nvSpPr>
          <p:cNvPr id="59" name="CustomShape 10">
            <a:extLst>
              <a:ext uri="{FF2B5EF4-FFF2-40B4-BE49-F238E27FC236}">
                <a16:creationId xmlns:a16="http://schemas.microsoft.com/office/drawing/2014/main" id="{6D5D3A8A-6213-1D4F-AB67-2DAAB52352F5}"/>
              </a:ext>
            </a:extLst>
          </p:cNvPr>
          <p:cNvSpPr/>
          <p:nvPr/>
        </p:nvSpPr>
        <p:spPr>
          <a:xfrm>
            <a:off x="653023" y="3663958"/>
            <a:ext cx="1911240" cy="97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Freiheit für Autor*innen bei der Rechtevergabe</a:t>
            </a:r>
            <a:endParaRPr lang="de-DE" sz="1400" b="0" strike="noStrike" spc="-1" dirty="0">
              <a:latin typeface="Calibri"/>
            </a:endParaRPr>
          </a:p>
        </p:txBody>
      </p:sp>
      <p:sp>
        <p:nvSpPr>
          <p:cNvPr id="60" name="CustomShape 11">
            <a:extLst>
              <a:ext uri="{FF2B5EF4-FFF2-40B4-BE49-F238E27FC236}">
                <a16:creationId xmlns:a16="http://schemas.microsoft.com/office/drawing/2014/main" id="{564400FF-EFF0-B64F-896C-7BC572217C0B}"/>
              </a:ext>
            </a:extLst>
          </p:cNvPr>
          <p:cNvSpPr/>
          <p:nvPr/>
        </p:nvSpPr>
        <p:spPr>
          <a:xfrm>
            <a:off x="1341151" y="4836903"/>
            <a:ext cx="1794240" cy="97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Zusammenarbeit </a:t>
            </a:r>
            <a:endParaRPr lang="de-DE" sz="1400" b="0" strike="noStrike" spc="-1" dirty="0"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&amp; Vernetzung</a:t>
            </a:r>
            <a:endParaRPr lang="de-DE" sz="1400" b="0" strike="noStrike" spc="-1" dirty="0">
              <a:latin typeface="Calibri"/>
            </a:endParaRPr>
          </a:p>
        </p:txBody>
      </p:sp>
      <p:grpSp>
        <p:nvGrpSpPr>
          <p:cNvPr id="61" name="Group 12">
            <a:extLst>
              <a:ext uri="{FF2B5EF4-FFF2-40B4-BE49-F238E27FC236}">
                <a16:creationId xmlns:a16="http://schemas.microsoft.com/office/drawing/2014/main" id="{ADCC2CA1-E377-764A-A0AD-3DB3B6B4E5D1}"/>
              </a:ext>
            </a:extLst>
          </p:cNvPr>
          <p:cNvGrpSpPr>
            <a:grpSpLocks noChangeAspect="1"/>
          </p:cNvGrpSpPr>
          <p:nvPr/>
        </p:nvGrpSpPr>
        <p:grpSpPr>
          <a:xfrm>
            <a:off x="2881591" y="1713891"/>
            <a:ext cx="3600000" cy="3726947"/>
            <a:chOff x="2561040" y="829080"/>
            <a:chExt cx="4767840" cy="4935960"/>
          </a:xfrm>
        </p:grpSpPr>
        <p:grpSp>
          <p:nvGrpSpPr>
            <p:cNvPr id="62" name="Group 13">
              <a:extLst>
                <a:ext uri="{FF2B5EF4-FFF2-40B4-BE49-F238E27FC236}">
                  <a16:creationId xmlns:a16="http://schemas.microsoft.com/office/drawing/2014/main" id="{C4F38B15-5EB1-E84C-8799-4EFB8F35238E}"/>
                </a:ext>
              </a:extLst>
            </p:cNvPr>
            <p:cNvGrpSpPr/>
            <p:nvPr/>
          </p:nvGrpSpPr>
          <p:grpSpPr>
            <a:xfrm>
              <a:off x="3260880" y="1186560"/>
              <a:ext cx="1009440" cy="1009800"/>
              <a:chOff x="3260880" y="1186560"/>
              <a:chExt cx="1009440" cy="1009800"/>
            </a:xfrm>
          </p:grpSpPr>
          <p:sp>
            <p:nvSpPr>
              <p:cNvPr id="92" name="CustomShape 14">
                <a:extLst>
                  <a:ext uri="{FF2B5EF4-FFF2-40B4-BE49-F238E27FC236}">
                    <a16:creationId xmlns:a16="http://schemas.microsoft.com/office/drawing/2014/main" id="{58A7F287-E4DF-CF48-B514-FCD440527C4C}"/>
                  </a:ext>
                </a:extLst>
              </p:cNvPr>
              <p:cNvSpPr/>
              <p:nvPr/>
            </p:nvSpPr>
            <p:spPr>
              <a:xfrm>
                <a:off x="3292560" y="1204920"/>
                <a:ext cx="935640" cy="935640"/>
              </a:xfrm>
              <a:prstGeom prst="ellipse">
                <a:avLst/>
              </a:prstGeom>
              <a:solidFill>
                <a:srgbClr val="082A96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93" name="Picture 7" descr="\\tib.tibub.de\DFS0\Home\BrinkenH\Documents\Bilder\PNG\PNG\rocket.png">
                <a:extLst>
                  <a:ext uri="{FF2B5EF4-FFF2-40B4-BE49-F238E27FC236}">
                    <a16:creationId xmlns:a16="http://schemas.microsoft.com/office/drawing/2014/main" id="{750F4D4E-8861-F94E-B197-1B49201C7383}"/>
                  </a:ext>
                </a:extLst>
              </p:cNvPr>
              <p:cNvPicPr/>
              <p:nvPr/>
            </p:nvPicPr>
            <p:blipFill>
              <a:blip r:embed="rId2">
                <a:biLevel thresh="50000"/>
              </a:blip>
              <a:stretch/>
            </p:blipFill>
            <p:spPr>
              <a:xfrm rot="3133800">
                <a:off x="3405600" y="1331280"/>
                <a:ext cx="719640" cy="7196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63" name="Group 15">
              <a:extLst>
                <a:ext uri="{FF2B5EF4-FFF2-40B4-BE49-F238E27FC236}">
                  <a16:creationId xmlns:a16="http://schemas.microsoft.com/office/drawing/2014/main" id="{CE067C89-897E-4148-8312-8FB9167D440B}"/>
                </a:ext>
              </a:extLst>
            </p:cNvPr>
            <p:cNvGrpSpPr/>
            <p:nvPr/>
          </p:nvGrpSpPr>
          <p:grpSpPr>
            <a:xfrm>
              <a:off x="6393240" y="2205000"/>
              <a:ext cx="935640" cy="935640"/>
              <a:chOff x="6393240" y="2205000"/>
              <a:chExt cx="935640" cy="935640"/>
            </a:xfrm>
          </p:grpSpPr>
          <p:sp>
            <p:nvSpPr>
              <p:cNvPr id="90" name="CustomShape 16">
                <a:extLst>
                  <a:ext uri="{FF2B5EF4-FFF2-40B4-BE49-F238E27FC236}">
                    <a16:creationId xmlns:a16="http://schemas.microsoft.com/office/drawing/2014/main" id="{C213B7E8-4388-8843-A656-E404A35A3000}"/>
                  </a:ext>
                </a:extLst>
              </p:cNvPr>
              <p:cNvSpPr/>
              <p:nvPr/>
            </p:nvSpPr>
            <p:spPr>
              <a:xfrm>
                <a:off x="6393240" y="2205000"/>
                <a:ext cx="935640" cy="935640"/>
              </a:xfrm>
              <a:prstGeom prst="ellipse">
                <a:avLst/>
              </a:prstGeom>
              <a:solidFill>
                <a:srgbClr val="25BDF4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91" name="Picture 11" descr="\\tib.tibub.de\DFS0\Home\BrinkenH\Documents\Bilder\PNG\PNG\open_scholarship.png">
                <a:extLst>
                  <a:ext uri="{FF2B5EF4-FFF2-40B4-BE49-F238E27FC236}">
                    <a16:creationId xmlns:a16="http://schemas.microsoft.com/office/drawing/2014/main" id="{A746934B-3AAC-D446-9F72-2345CA99BDAE}"/>
                  </a:ext>
                </a:extLst>
              </p:cNvPr>
              <p:cNvPicPr/>
              <p:nvPr/>
            </p:nvPicPr>
            <p:blipFill>
              <a:blip r:embed="rId3">
                <a:biLevel thresh="50000"/>
              </a:blip>
              <a:stretch/>
            </p:blipFill>
            <p:spPr>
              <a:xfrm>
                <a:off x="6496920" y="2316600"/>
                <a:ext cx="719640" cy="7196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64" name="Group 17">
              <a:extLst>
                <a:ext uri="{FF2B5EF4-FFF2-40B4-BE49-F238E27FC236}">
                  <a16:creationId xmlns:a16="http://schemas.microsoft.com/office/drawing/2014/main" id="{28DA8FDE-B148-604C-B18F-468CFAFE875C}"/>
                </a:ext>
              </a:extLst>
            </p:cNvPr>
            <p:cNvGrpSpPr/>
            <p:nvPr/>
          </p:nvGrpSpPr>
          <p:grpSpPr>
            <a:xfrm>
              <a:off x="4482360" y="829080"/>
              <a:ext cx="935640" cy="935640"/>
              <a:chOff x="4482360" y="829080"/>
              <a:chExt cx="935640" cy="935640"/>
            </a:xfrm>
          </p:grpSpPr>
          <p:sp>
            <p:nvSpPr>
              <p:cNvPr id="88" name="CustomShape 18">
                <a:extLst>
                  <a:ext uri="{FF2B5EF4-FFF2-40B4-BE49-F238E27FC236}">
                    <a16:creationId xmlns:a16="http://schemas.microsoft.com/office/drawing/2014/main" id="{C97E28A0-35CB-ED49-8F01-7EEC17C4C96B}"/>
                  </a:ext>
                </a:extLst>
              </p:cNvPr>
              <p:cNvSpPr/>
              <p:nvPr/>
            </p:nvSpPr>
            <p:spPr>
              <a:xfrm>
                <a:off x="4482360" y="829080"/>
                <a:ext cx="935640" cy="935640"/>
              </a:xfrm>
              <a:prstGeom prst="ellipse">
                <a:avLst/>
              </a:prstGeom>
              <a:solidFill>
                <a:srgbClr val="087196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89" name="Picture 9" descr="\\tib.tibub.de\DFS0\Home\BrinkenH\Documents\Bilder\PNG\PNG\archive.png">
                <a:extLst>
                  <a:ext uri="{FF2B5EF4-FFF2-40B4-BE49-F238E27FC236}">
                    <a16:creationId xmlns:a16="http://schemas.microsoft.com/office/drawing/2014/main" id="{B2DD13A6-562F-DE4F-85ED-52E167FE8921}"/>
                  </a:ext>
                </a:extLst>
              </p:cNvPr>
              <p:cNvPicPr/>
              <p:nvPr/>
            </p:nvPicPr>
            <p:blipFill>
              <a:blip r:embed="rId4">
                <a:biLevel thresh="50000"/>
              </a:blip>
              <a:stretch/>
            </p:blipFill>
            <p:spPr>
              <a:xfrm>
                <a:off x="4590000" y="940680"/>
                <a:ext cx="719640" cy="7196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65" name="Group 19">
              <a:extLst>
                <a:ext uri="{FF2B5EF4-FFF2-40B4-BE49-F238E27FC236}">
                  <a16:creationId xmlns:a16="http://schemas.microsoft.com/office/drawing/2014/main" id="{6B99EC3A-8E7D-B345-9E4B-FACB57DF5043}"/>
                </a:ext>
              </a:extLst>
            </p:cNvPr>
            <p:cNvGrpSpPr/>
            <p:nvPr/>
          </p:nvGrpSpPr>
          <p:grpSpPr>
            <a:xfrm>
              <a:off x="5653800" y="1206360"/>
              <a:ext cx="935640" cy="935640"/>
              <a:chOff x="5653800" y="1206360"/>
              <a:chExt cx="935640" cy="935640"/>
            </a:xfrm>
          </p:grpSpPr>
          <p:sp>
            <p:nvSpPr>
              <p:cNvPr id="85" name="CustomShape 20">
                <a:extLst>
                  <a:ext uri="{FF2B5EF4-FFF2-40B4-BE49-F238E27FC236}">
                    <a16:creationId xmlns:a16="http://schemas.microsoft.com/office/drawing/2014/main" id="{E189D405-D4AB-A34C-8299-EE45E96EE379}"/>
                  </a:ext>
                </a:extLst>
              </p:cNvPr>
              <p:cNvSpPr/>
              <p:nvPr/>
            </p:nvSpPr>
            <p:spPr>
              <a:xfrm>
                <a:off x="5653800" y="1206360"/>
                <a:ext cx="935640" cy="935640"/>
              </a:xfrm>
              <a:prstGeom prst="ellipse">
                <a:avLst/>
              </a:prstGeom>
              <a:solidFill>
                <a:srgbClr val="0B9DD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86" name="Picture 5" descr="\\tib.tibub.de\DFS0\Home\BrinkenH\Documents\Bilder\PNG\PNG\funder.png">
                <a:extLst>
                  <a:ext uri="{FF2B5EF4-FFF2-40B4-BE49-F238E27FC236}">
                    <a16:creationId xmlns:a16="http://schemas.microsoft.com/office/drawing/2014/main" id="{FD6B2C59-A386-F84C-AF91-AFBB501208BB}"/>
                  </a:ext>
                </a:extLst>
              </p:cNvPr>
              <p:cNvPicPr/>
              <p:nvPr/>
            </p:nvPicPr>
            <p:blipFill>
              <a:blip r:embed="rId5">
                <a:biLevel thresh="50000"/>
              </a:blip>
              <a:stretch/>
            </p:blipFill>
            <p:spPr>
              <a:xfrm>
                <a:off x="6136920" y="1564920"/>
                <a:ext cx="359640" cy="3596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7" name="Picture 15" descr="\\tib.tibub.de\DFS0\Home\BrinkenH\Documents\Bilder\PNG\PNG\pillar.png">
                <a:extLst>
                  <a:ext uri="{FF2B5EF4-FFF2-40B4-BE49-F238E27FC236}">
                    <a16:creationId xmlns:a16="http://schemas.microsoft.com/office/drawing/2014/main" id="{2076E191-1E20-8B40-A967-31FE43D38951}"/>
                  </a:ext>
                </a:extLst>
              </p:cNvPr>
              <p:cNvPicPr/>
              <p:nvPr/>
            </p:nvPicPr>
            <p:blipFill>
              <a:blip r:embed="rId6">
                <a:biLevel thresh="50000"/>
              </a:blip>
              <a:stretch/>
            </p:blipFill>
            <p:spPr>
              <a:xfrm>
                <a:off x="5673240" y="1340640"/>
                <a:ext cx="683640" cy="6836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66" name="Group 21">
              <a:extLst>
                <a:ext uri="{FF2B5EF4-FFF2-40B4-BE49-F238E27FC236}">
                  <a16:creationId xmlns:a16="http://schemas.microsoft.com/office/drawing/2014/main" id="{5F166F4A-C701-704C-8AD0-06323B627B58}"/>
                </a:ext>
              </a:extLst>
            </p:cNvPr>
            <p:cNvGrpSpPr/>
            <p:nvPr/>
          </p:nvGrpSpPr>
          <p:grpSpPr>
            <a:xfrm>
              <a:off x="2561040" y="2229120"/>
              <a:ext cx="935640" cy="935640"/>
              <a:chOff x="2561040" y="2229120"/>
              <a:chExt cx="935640" cy="935640"/>
            </a:xfrm>
          </p:grpSpPr>
          <p:sp>
            <p:nvSpPr>
              <p:cNvPr id="83" name="CustomShape 22">
                <a:extLst>
                  <a:ext uri="{FF2B5EF4-FFF2-40B4-BE49-F238E27FC236}">
                    <a16:creationId xmlns:a16="http://schemas.microsoft.com/office/drawing/2014/main" id="{A87CDC9D-F0FC-0E4F-AEF3-DFF4FD0B03CC}"/>
                  </a:ext>
                </a:extLst>
              </p:cNvPr>
              <p:cNvSpPr/>
              <p:nvPr/>
            </p:nvSpPr>
            <p:spPr>
              <a:xfrm>
                <a:off x="2561040" y="2229120"/>
                <a:ext cx="935640" cy="935640"/>
              </a:xfrm>
              <a:prstGeom prst="ellipse">
                <a:avLst/>
              </a:prstGeom>
              <a:solidFill>
                <a:srgbClr val="0B9DD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84" name="Picture 10" descr="\\tib.tibub.de\DFS0\Home\BrinkenH\Documents\Bilder\PNG\PNG\server.png">
                <a:extLst>
                  <a:ext uri="{FF2B5EF4-FFF2-40B4-BE49-F238E27FC236}">
                    <a16:creationId xmlns:a16="http://schemas.microsoft.com/office/drawing/2014/main" id="{A0D8371E-4E24-B844-8C74-B1E139D52DF9}"/>
                  </a:ext>
                </a:extLst>
              </p:cNvPr>
              <p:cNvPicPr/>
              <p:nvPr/>
            </p:nvPicPr>
            <p:blipFill>
              <a:blip r:embed="rId7">
                <a:biLevel thresh="50000"/>
              </a:blip>
              <a:stretch/>
            </p:blipFill>
            <p:spPr>
              <a:xfrm>
                <a:off x="2680920" y="2341080"/>
                <a:ext cx="719640" cy="7196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67" name="Group 23">
              <a:extLst>
                <a:ext uri="{FF2B5EF4-FFF2-40B4-BE49-F238E27FC236}">
                  <a16:creationId xmlns:a16="http://schemas.microsoft.com/office/drawing/2014/main" id="{6F2DCC37-ED70-A74F-ACC9-3E7CBD79680A}"/>
                </a:ext>
              </a:extLst>
            </p:cNvPr>
            <p:cNvGrpSpPr/>
            <p:nvPr/>
          </p:nvGrpSpPr>
          <p:grpSpPr>
            <a:xfrm>
              <a:off x="2576880" y="3458880"/>
              <a:ext cx="935640" cy="935640"/>
              <a:chOff x="2576880" y="3458880"/>
              <a:chExt cx="935640" cy="935640"/>
            </a:xfrm>
          </p:grpSpPr>
          <p:sp>
            <p:nvSpPr>
              <p:cNvPr id="80" name="CustomShape 24">
                <a:extLst>
                  <a:ext uri="{FF2B5EF4-FFF2-40B4-BE49-F238E27FC236}">
                    <a16:creationId xmlns:a16="http://schemas.microsoft.com/office/drawing/2014/main" id="{81056F81-2FD3-094B-A683-D9D088DF33D7}"/>
                  </a:ext>
                </a:extLst>
              </p:cNvPr>
              <p:cNvSpPr/>
              <p:nvPr/>
            </p:nvSpPr>
            <p:spPr>
              <a:xfrm>
                <a:off x="2576880" y="3458880"/>
                <a:ext cx="935640" cy="935640"/>
              </a:xfrm>
              <a:prstGeom prst="ellipse">
                <a:avLst/>
              </a:prstGeom>
              <a:solidFill>
                <a:srgbClr val="25BDF4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81" name="Picture 8" descr="\\tib.tibub.de\DFS0\Home\BrinkenH\Documents\Bilder\PNG\PNG\researcher.png">
                <a:extLst>
                  <a:ext uri="{FF2B5EF4-FFF2-40B4-BE49-F238E27FC236}">
                    <a16:creationId xmlns:a16="http://schemas.microsoft.com/office/drawing/2014/main" id="{432BC464-0180-0C45-B211-3AC3C8B2C456}"/>
                  </a:ext>
                </a:extLst>
              </p:cNvPr>
              <p:cNvPicPr/>
              <p:nvPr/>
            </p:nvPicPr>
            <p:blipFill>
              <a:blip r:embed="rId8">
                <a:biLevel thresh="50000"/>
              </a:blip>
              <a:stretch/>
            </p:blipFill>
            <p:spPr>
              <a:xfrm>
                <a:off x="2648880" y="3573000"/>
                <a:ext cx="719640" cy="7196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2" name="Picture 14" descr="\\tib.tibub.de\DFS0\Home\BrinkenH\Documents\Bilder\PNG\PNG\open_licenses.png">
                <a:extLst>
                  <a:ext uri="{FF2B5EF4-FFF2-40B4-BE49-F238E27FC236}">
                    <a16:creationId xmlns:a16="http://schemas.microsoft.com/office/drawing/2014/main" id="{087EBBBC-D919-694C-9FC6-CA747E11043E}"/>
                  </a:ext>
                </a:extLst>
              </p:cNvPr>
              <p:cNvPicPr/>
              <p:nvPr/>
            </p:nvPicPr>
            <p:blipFill>
              <a:blip r:embed="rId9">
                <a:biLevel thresh="50000"/>
              </a:blip>
              <a:stretch/>
            </p:blipFill>
            <p:spPr>
              <a:xfrm>
                <a:off x="3080880" y="3933000"/>
                <a:ext cx="228240" cy="2282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68" name="Group 25">
              <a:extLst>
                <a:ext uri="{FF2B5EF4-FFF2-40B4-BE49-F238E27FC236}">
                  <a16:creationId xmlns:a16="http://schemas.microsoft.com/office/drawing/2014/main" id="{4649B56F-9886-F445-ADA5-B9E8F7460172}"/>
                </a:ext>
              </a:extLst>
            </p:cNvPr>
            <p:cNvGrpSpPr/>
            <p:nvPr/>
          </p:nvGrpSpPr>
          <p:grpSpPr>
            <a:xfrm>
              <a:off x="3304800" y="4446720"/>
              <a:ext cx="935640" cy="935640"/>
              <a:chOff x="3304800" y="4446720"/>
              <a:chExt cx="935640" cy="935640"/>
            </a:xfrm>
          </p:grpSpPr>
          <p:sp>
            <p:nvSpPr>
              <p:cNvPr id="78" name="CustomShape 26">
                <a:extLst>
                  <a:ext uri="{FF2B5EF4-FFF2-40B4-BE49-F238E27FC236}">
                    <a16:creationId xmlns:a16="http://schemas.microsoft.com/office/drawing/2014/main" id="{3BBBC4C3-8D60-DC4D-993B-64D5EA44ACF1}"/>
                  </a:ext>
                </a:extLst>
              </p:cNvPr>
              <p:cNvSpPr/>
              <p:nvPr/>
            </p:nvSpPr>
            <p:spPr>
              <a:xfrm>
                <a:off x="3304800" y="4446720"/>
                <a:ext cx="935640" cy="935640"/>
              </a:xfrm>
              <a:prstGeom prst="ellipse">
                <a:avLst/>
              </a:prstGeom>
              <a:solidFill>
                <a:srgbClr val="087196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79" name="Picture 13" descr="\\tib.tibub.de\DFS0\Home\BrinkenH\Documents\Bilder\PNG\PNG\collaborate.png">
                <a:extLst>
                  <a:ext uri="{FF2B5EF4-FFF2-40B4-BE49-F238E27FC236}">
                    <a16:creationId xmlns:a16="http://schemas.microsoft.com/office/drawing/2014/main" id="{343D85B1-CDA4-A94E-BE1D-5573487303AD}"/>
                  </a:ext>
                </a:extLst>
              </p:cNvPr>
              <p:cNvPicPr/>
              <p:nvPr/>
            </p:nvPicPr>
            <p:blipFill>
              <a:blip r:embed="rId10">
                <a:biLevel thresh="50000"/>
              </a:blip>
              <a:stretch/>
            </p:blipFill>
            <p:spPr>
              <a:xfrm>
                <a:off x="3440880" y="4574520"/>
                <a:ext cx="719640" cy="7196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69" name="Group 27">
              <a:extLst>
                <a:ext uri="{FF2B5EF4-FFF2-40B4-BE49-F238E27FC236}">
                  <a16:creationId xmlns:a16="http://schemas.microsoft.com/office/drawing/2014/main" id="{A7918846-8D03-6440-A042-927733524009}"/>
                </a:ext>
              </a:extLst>
            </p:cNvPr>
            <p:cNvGrpSpPr/>
            <p:nvPr/>
          </p:nvGrpSpPr>
          <p:grpSpPr>
            <a:xfrm>
              <a:off x="4481280" y="4829400"/>
              <a:ext cx="935640" cy="935640"/>
              <a:chOff x="4481280" y="4829400"/>
              <a:chExt cx="935640" cy="935640"/>
            </a:xfrm>
          </p:grpSpPr>
          <p:sp>
            <p:nvSpPr>
              <p:cNvPr id="76" name="CustomShape 28">
                <a:extLst>
                  <a:ext uri="{FF2B5EF4-FFF2-40B4-BE49-F238E27FC236}">
                    <a16:creationId xmlns:a16="http://schemas.microsoft.com/office/drawing/2014/main" id="{2F62A906-74CC-954C-A8DF-B5B966707280}"/>
                  </a:ext>
                </a:extLst>
              </p:cNvPr>
              <p:cNvSpPr/>
              <p:nvPr/>
            </p:nvSpPr>
            <p:spPr>
              <a:xfrm>
                <a:off x="4481280" y="4829400"/>
                <a:ext cx="935640" cy="935640"/>
              </a:xfrm>
              <a:prstGeom prst="ellipse">
                <a:avLst/>
              </a:prstGeom>
              <a:solidFill>
                <a:srgbClr val="96087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77" name="Picture 2" descr="\\tib.tibub.de\DFS0\Home\BrinkenH\Documents\Bilder\PNG\PNG\compliant.png">
                <a:extLst>
                  <a:ext uri="{FF2B5EF4-FFF2-40B4-BE49-F238E27FC236}">
                    <a16:creationId xmlns:a16="http://schemas.microsoft.com/office/drawing/2014/main" id="{9FE80871-F662-5349-8AB5-5965CC39EDF3}"/>
                  </a:ext>
                </a:extLst>
              </p:cNvPr>
              <p:cNvPicPr/>
              <p:nvPr/>
            </p:nvPicPr>
            <p:blipFill>
              <a:blip r:embed="rId11">
                <a:biLevel thresh="50000"/>
              </a:blip>
              <a:stretch/>
            </p:blipFill>
            <p:spPr>
              <a:xfrm>
                <a:off x="4592880" y="4934520"/>
                <a:ext cx="719640" cy="7196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70" name="Group 29">
              <a:extLst>
                <a:ext uri="{FF2B5EF4-FFF2-40B4-BE49-F238E27FC236}">
                  <a16:creationId xmlns:a16="http://schemas.microsoft.com/office/drawing/2014/main" id="{9113C6C4-B441-B349-82C7-DC1AE69B41CD}"/>
                </a:ext>
              </a:extLst>
            </p:cNvPr>
            <p:cNvGrpSpPr/>
            <p:nvPr/>
          </p:nvGrpSpPr>
          <p:grpSpPr>
            <a:xfrm>
              <a:off x="6385320" y="3448080"/>
              <a:ext cx="935640" cy="935640"/>
              <a:chOff x="6385320" y="3448080"/>
              <a:chExt cx="935640" cy="935640"/>
            </a:xfrm>
          </p:grpSpPr>
          <p:sp>
            <p:nvSpPr>
              <p:cNvPr id="74" name="CustomShape 30">
                <a:extLst>
                  <a:ext uri="{FF2B5EF4-FFF2-40B4-BE49-F238E27FC236}">
                    <a16:creationId xmlns:a16="http://schemas.microsoft.com/office/drawing/2014/main" id="{E3479B53-50CE-B54D-9AF4-8545FE21A0BC}"/>
                  </a:ext>
                </a:extLst>
              </p:cNvPr>
              <p:cNvSpPr/>
              <p:nvPr/>
            </p:nvSpPr>
            <p:spPr>
              <a:xfrm>
                <a:off x="6385320" y="3448080"/>
                <a:ext cx="935640" cy="935640"/>
              </a:xfrm>
              <a:prstGeom prst="ellipse">
                <a:avLst/>
              </a:prstGeom>
              <a:solidFill>
                <a:srgbClr val="082A96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75" name="Picture 6" descr="\\tib.tibub.de\DFS0\Home\BrinkenH\Documents\Bilder\PNG\PNG\idea.png">
                <a:extLst>
                  <a:ext uri="{FF2B5EF4-FFF2-40B4-BE49-F238E27FC236}">
                    <a16:creationId xmlns:a16="http://schemas.microsoft.com/office/drawing/2014/main" id="{4A14B722-8346-804E-9D98-03A9A424BE05}"/>
                  </a:ext>
                </a:extLst>
              </p:cNvPr>
              <p:cNvPicPr/>
              <p:nvPr/>
            </p:nvPicPr>
            <p:blipFill>
              <a:blip r:embed="rId12">
                <a:biLevel thresh="50000"/>
              </a:blip>
              <a:stretch/>
            </p:blipFill>
            <p:spPr>
              <a:xfrm>
                <a:off x="6496920" y="3565080"/>
                <a:ext cx="719640" cy="7196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71" name="Group 31">
              <a:extLst>
                <a:ext uri="{FF2B5EF4-FFF2-40B4-BE49-F238E27FC236}">
                  <a16:creationId xmlns:a16="http://schemas.microsoft.com/office/drawing/2014/main" id="{B9BE4C45-F7C0-6044-A48F-82AAB0B4D66F}"/>
                </a:ext>
              </a:extLst>
            </p:cNvPr>
            <p:cNvGrpSpPr/>
            <p:nvPr/>
          </p:nvGrpSpPr>
          <p:grpSpPr>
            <a:xfrm>
              <a:off x="5673240" y="4453560"/>
              <a:ext cx="935640" cy="935640"/>
              <a:chOff x="5673240" y="4453560"/>
              <a:chExt cx="935640" cy="935640"/>
            </a:xfrm>
          </p:grpSpPr>
          <p:sp>
            <p:nvSpPr>
              <p:cNvPr id="72" name="CustomShape 32">
                <a:extLst>
                  <a:ext uri="{FF2B5EF4-FFF2-40B4-BE49-F238E27FC236}">
                    <a16:creationId xmlns:a16="http://schemas.microsoft.com/office/drawing/2014/main" id="{E03A9BD9-44FD-9F42-8C98-033204178679}"/>
                  </a:ext>
                </a:extLst>
              </p:cNvPr>
              <p:cNvSpPr/>
              <p:nvPr/>
            </p:nvSpPr>
            <p:spPr>
              <a:xfrm>
                <a:off x="5673240" y="4453560"/>
                <a:ext cx="935640" cy="935640"/>
              </a:xfrm>
              <a:prstGeom prst="ellipse">
                <a:avLst/>
              </a:prstGeom>
              <a:solidFill>
                <a:srgbClr val="510896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73" name="Picture 3" descr="\\tib.tibub.de\DFS0\Home\BrinkenH\Documents\Bilder\PNG\PNG\exposure.png">
                <a:extLst>
                  <a:ext uri="{FF2B5EF4-FFF2-40B4-BE49-F238E27FC236}">
                    <a16:creationId xmlns:a16="http://schemas.microsoft.com/office/drawing/2014/main" id="{1015A50D-B3A6-F341-B437-D553D8BE2252}"/>
                  </a:ext>
                </a:extLst>
              </p:cNvPr>
              <p:cNvPicPr/>
              <p:nvPr/>
            </p:nvPicPr>
            <p:blipFill>
              <a:blip r:embed="rId13">
                <a:biLevel thresh="50000"/>
              </a:blip>
              <a:stretch/>
            </p:blipFill>
            <p:spPr>
              <a:xfrm>
                <a:off x="5785200" y="4566600"/>
                <a:ext cx="719640" cy="71964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96" name="CustomShape 8">
            <a:extLst>
              <a:ext uri="{FF2B5EF4-FFF2-40B4-BE49-F238E27FC236}">
                <a16:creationId xmlns:a16="http://schemas.microsoft.com/office/drawing/2014/main" id="{2AFDB0FC-85DA-8644-A050-178BAA87B4D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</a:pP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Gründe für Open Access</a:t>
            </a:r>
            <a:endParaRPr lang="de-DE" sz="3200" b="0" strike="noStrike" spc="-1" dirty="0">
              <a:latin typeface="Calibri"/>
            </a:endParaRPr>
          </a:p>
        </p:txBody>
      </p:sp>
      <p:sp>
        <p:nvSpPr>
          <p:cNvPr id="98" name="CustomShape 1">
            <a:extLst>
              <a:ext uri="{FF2B5EF4-FFF2-40B4-BE49-F238E27FC236}">
                <a16:creationId xmlns:a16="http://schemas.microsoft.com/office/drawing/2014/main" id="{B41A2439-BE49-8E41-9DE4-20AB9E273DB2}"/>
              </a:ext>
            </a:extLst>
          </p:cNvPr>
          <p:cNvSpPr/>
          <p:nvPr/>
        </p:nvSpPr>
        <p:spPr>
          <a:xfrm>
            <a:off x="324000" y="6453360"/>
            <a:ext cx="932400" cy="2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34E89B5C-34BA-4AC2-8EEE-88F95DB40479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6</a:t>
            </a:fld>
            <a:endParaRPr lang="de-DE" sz="7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59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324000" y="6453360"/>
            <a:ext cx="932400" cy="2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18F375A6-3F4B-44E3-942B-038D45CE8579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7</a:t>
            </a:fld>
            <a:endParaRPr lang="de-DE" sz="700" b="0" strike="noStrike" spc="-1" dirty="0">
              <a:latin typeface="Calibri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324000" y="404640"/>
            <a:ext cx="8819640" cy="78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</a:pPr>
            <a:r>
              <a:rPr lang="de-DE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Wissenschaftliches Publizieren (Peer Review)</a:t>
            </a:r>
            <a:endParaRPr lang="de-DE" sz="3200" b="0" strike="noStrike" spc="-1">
              <a:latin typeface="Calibri"/>
            </a:endParaRPr>
          </a:p>
        </p:txBody>
      </p:sp>
      <p:sp>
        <p:nvSpPr>
          <p:cNvPr id="290" name="CustomShape 3"/>
          <p:cNvSpPr/>
          <p:nvPr/>
        </p:nvSpPr>
        <p:spPr>
          <a:xfrm rot="5400000" flipH="1">
            <a:off x="6052320" y="3219840"/>
            <a:ext cx="1207800" cy="3008160"/>
          </a:xfrm>
          <a:prstGeom prst="bentArrow">
            <a:avLst>
              <a:gd name="adj1" fmla="val 16666"/>
              <a:gd name="adj2" fmla="val 17769"/>
              <a:gd name="adj3" fmla="val 20457"/>
              <a:gd name="adj4" fmla="val 4375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4"/>
          <p:cNvSpPr/>
          <p:nvPr/>
        </p:nvSpPr>
        <p:spPr>
          <a:xfrm flipH="1" flipV="1">
            <a:off x="2325240" y="2834280"/>
            <a:ext cx="4348080" cy="619200"/>
          </a:xfrm>
          <a:prstGeom prst="uturnArrow">
            <a:avLst>
              <a:gd name="adj1" fmla="val 29828"/>
              <a:gd name="adj2" fmla="val 25000"/>
              <a:gd name="adj3" fmla="val 48334"/>
              <a:gd name="adj4" fmla="val 43750"/>
              <a:gd name="adj5" fmla="val 9072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5"/>
          <p:cNvSpPr/>
          <p:nvPr/>
        </p:nvSpPr>
        <p:spPr>
          <a:xfrm rot="16200000">
            <a:off x="1871640" y="3223800"/>
            <a:ext cx="1207800" cy="3008160"/>
          </a:xfrm>
          <a:prstGeom prst="bentArrow">
            <a:avLst>
              <a:gd name="adj1" fmla="val 16666"/>
              <a:gd name="adj2" fmla="val 17769"/>
              <a:gd name="adj3" fmla="val 20457"/>
              <a:gd name="adj4" fmla="val 4375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6"/>
          <p:cNvSpPr/>
          <p:nvPr/>
        </p:nvSpPr>
        <p:spPr>
          <a:xfrm>
            <a:off x="6804360" y="3230640"/>
            <a:ext cx="2229840" cy="685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4D68"/>
                </a:solidFill>
                <a:latin typeface="Arial"/>
                <a:ea typeface="DejaVu Sans"/>
              </a:rPr>
              <a:t>Peer Review: Akzeptiert / Abgelehnt / Aufforderung zur Überarbeitung</a:t>
            </a:r>
            <a:endParaRPr lang="de-DE" sz="1400" b="0" strike="noStrike" spc="-1" dirty="0">
              <a:latin typeface="Calibri"/>
            </a:endParaRPr>
          </a:p>
        </p:txBody>
      </p:sp>
      <p:sp>
        <p:nvSpPr>
          <p:cNvPr id="294" name="CustomShape 7"/>
          <p:cNvSpPr/>
          <p:nvPr/>
        </p:nvSpPr>
        <p:spPr>
          <a:xfrm>
            <a:off x="1620000" y="1244880"/>
            <a:ext cx="1581120" cy="547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Sendet Artikel an Verlag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295" name="CustomShape 8"/>
          <p:cNvSpPr/>
          <p:nvPr/>
        </p:nvSpPr>
        <p:spPr>
          <a:xfrm>
            <a:off x="290160" y="3236760"/>
            <a:ext cx="1953720" cy="691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Wissenschaftler*in forscht und verfasst / überarbeitet Artikel</a:t>
            </a:r>
            <a:endParaRPr lang="de-DE" sz="1400" b="0" strike="noStrike" spc="-1">
              <a:latin typeface="Calibri"/>
            </a:endParaRPr>
          </a:p>
        </p:txBody>
      </p:sp>
      <p:grpSp>
        <p:nvGrpSpPr>
          <p:cNvPr id="296" name="Group 9"/>
          <p:cNvGrpSpPr/>
          <p:nvPr/>
        </p:nvGrpSpPr>
        <p:grpSpPr>
          <a:xfrm>
            <a:off x="4920840" y="3594240"/>
            <a:ext cx="847080" cy="888480"/>
            <a:chOff x="4920840" y="3594240"/>
            <a:chExt cx="847080" cy="888480"/>
          </a:xfrm>
        </p:grpSpPr>
        <p:sp>
          <p:nvSpPr>
            <p:cNvPr id="297" name="CustomShape 10"/>
            <p:cNvSpPr/>
            <p:nvPr/>
          </p:nvSpPr>
          <p:spPr>
            <a:xfrm>
              <a:off x="5117760" y="3727800"/>
              <a:ext cx="477720" cy="671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98" name="Group 11"/>
            <p:cNvGrpSpPr/>
            <p:nvPr/>
          </p:nvGrpSpPr>
          <p:grpSpPr>
            <a:xfrm>
              <a:off x="4920840" y="3594240"/>
              <a:ext cx="847080" cy="888480"/>
              <a:chOff x="4920840" y="3594240"/>
              <a:chExt cx="847080" cy="888480"/>
            </a:xfrm>
          </p:grpSpPr>
          <p:pic>
            <p:nvPicPr>
              <p:cNvPr id="299" name="Grafik 89"/>
              <p:cNvPicPr/>
              <p:nvPr/>
            </p:nvPicPr>
            <p:blipFill>
              <a:blip r:embed="rId2"/>
              <a:stretch/>
            </p:blipFill>
            <p:spPr>
              <a:xfrm>
                <a:off x="4920840" y="3639960"/>
                <a:ext cx="824400" cy="8427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00" name="CustomShape 12"/>
              <p:cNvSpPr/>
              <p:nvPr/>
            </p:nvSpPr>
            <p:spPr>
              <a:xfrm>
                <a:off x="5266440" y="3662640"/>
                <a:ext cx="373680" cy="356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301" name="Grafik 91"/>
              <p:cNvPicPr/>
              <p:nvPr/>
            </p:nvPicPr>
            <p:blipFill>
              <a:blip r:embed="rId3"/>
              <a:stretch/>
            </p:blipFill>
            <p:spPr>
              <a:xfrm>
                <a:off x="5136480" y="3594240"/>
                <a:ext cx="631440" cy="6454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302" name="CustomShape 13"/>
          <p:cNvSpPr/>
          <p:nvPr/>
        </p:nvSpPr>
        <p:spPr>
          <a:xfrm>
            <a:off x="3638160" y="5454360"/>
            <a:ext cx="1865520" cy="49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Bibliotheken kaufen Zeitschriften-Abo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303" name="CustomShape 14"/>
          <p:cNvSpPr/>
          <p:nvPr/>
        </p:nvSpPr>
        <p:spPr>
          <a:xfrm>
            <a:off x="2400840" y="1851840"/>
            <a:ext cx="4348080" cy="619200"/>
          </a:xfrm>
          <a:prstGeom prst="uturnArrow">
            <a:avLst>
              <a:gd name="adj1" fmla="val 29828"/>
              <a:gd name="adj2" fmla="val 25000"/>
              <a:gd name="adj3" fmla="val 37565"/>
              <a:gd name="adj4" fmla="val 43750"/>
              <a:gd name="adj5" fmla="val 9790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15"/>
          <p:cNvSpPr/>
          <p:nvPr/>
        </p:nvSpPr>
        <p:spPr>
          <a:xfrm>
            <a:off x="3926160" y="1558440"/>
            <a:ext cx="1199160" cy="50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5" name="Grafik 95"/>
          <p:cNvPicPr/>
          <p:nvPr/>
        </p:nvPicPr>
        <p:blipFill>
          <a:blip r:embed="rId4"/>
          <a:stretch/>
        </p:blipFill>
        <p:spPr>
          <a:xfrm>
            <a:off x="7417800" y="2278080"/>
            <a:ext cx="993960" cy="993960"/>
          </a:xfrm>
          <a:prstGeom prst="rect">
            <a:avLst/>
          </a:prstGeom>
          <a:ln>
            <a:noFill/>
          </a:ln>
        </p:spPr>
      </p:pic>
      <p:pic>
        <p:nvPicPr>
          <p:cNvPr id="306" name="Grafik 96"/>
          <p:cNvPicPr/>
          <p:nvPr/>
        </p:nvPicPr>
        <p:blipFill>
          <a:blip r:embed="rId5"/>
          <a:stretch/>
        </p:blipFill>
        <p:spPr>
          <a:xfrm>
            <a:off x="3331440" y="1417320"/>
            <a:ext cx="2406240" cy="2164320"/>
          </a:xfrm>
          <a:prstGeom prst="rect">
            <a:avLst/>
          </a:prstGeom>
          <a:ln>
            <a:noFill/>
          </a:ln>
        </p:spPr>
      </p:pic>
      <p:sp>
        <p:nvSpPr>
          <p:cNvPr id="307" name="CustomShape 16"/>
          <p:cNvSpPr/>
          <p:nvPr/>
        </p:nvSpPr>
        <p:spPr>
          <a:xfrm>
            <a:off x="2248560" y="2338560"/>
            <a:ext cx="489960" cy="58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8" name="Grafik 98"/>
          <p:cNvPicPr/>
          <p:nvPr/>
        </p:nvPicPr>
        <p:blipFill>
          <a:blip r:embed="rId6"/>
          <a:stretch/>
        </p:blipFill>
        <p:spPr>
          <a:xfrm>
            <a:off x="743400" y="2282040"/>
            <a:ext cx="912240" cy="912240"/>
          </a:xfrm>
          <a:prstGeom prst="rect">
            <a:avLst/>
          </a:prstGeom>
          <a:ln>
            <a:noFill/>
          </a:ln>
        </p:spPr>
      </p:pic>
      <p:sp>
        <p:nvSpPr>
          <p:cNvPr id="309" name="CustomShape 17"/>
          <p:cNvSpPr/>
          <p:nvPr/>
        </p:nvSpPr>
        <p:spPr>
          <a:xfrm>
            <a:off x="6339240" y="2541600"/>
            <a:ext cx="489960" cy="45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0" name="Grafik 100"/>
          <p:cNvPicPr/>
          <p:nvPr/>
        </p:nvPicPr>
        <p:blipFill>
          <a:blip r:embed="rId7"/>
          <a:stretch/>
        </p:blipFill>
        <p:spPr>
          <a:xfrm>
            <a:off x="6320160" y="2431440"/>
            <a:ext cx="554040" cy="554040"/>
          </a:xfrm>
          <a:prstGeom prst="rect">
            <a:avLst/>
          </a:prstGeom>
          <a:ln>
            <a:noFill/>
          </a:ln>
        </p:spPr>
      </p:pic>
      <p:pic>
        <p:nvPicPr>
          <p:cNvPr id="311" name="Grafik 101"/>
          <p:cNvPicPr/>
          <p:nvPr/>
        </p:nvPicPr>
        <p:blipFill>
          <a:blip r:embed="rId7"/>
          <a:stretch/>
        </p:blipFill>
        <p:spPr>
          <a:xfrm>
            <a:off x="2215800" y="2368800"/>
            <a:ext cx="554040" cy="554040"/>
          </a:xfrm>
          <a:prstGeom prst="rect">
            <a:avLst/>
          </a:prstGeom>
          <a:ln>
            <a:noFill/>
          </a:ln>
        </p:spPr>
      </p:pic>
      <p:sp>
        <p:nvSpPr>
          <p:cNvPr id="312" name="CustomShape 18"/>
          <p:cNvSpPr/>
          <p:nvPr/>
        </p:nvSpPr>
        <p:spPr>
          <a:xfrm>
            <a:off x="4083840" y="1509120"/>
            <a:ext cx="9021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latin typeface="Tahoma"/>
                <a:ea typeface="DejaVu Sans"/>
              </a:rPr>
              <a:t>Verlag</a:t>
            </a:r>
            <a:endParaRPr lang="de-DE" sz="1800" b="0" strike="noStrike" spc="-1">
              <a:latin typeface="Calibri"/>
            </a:endParaRPr>
          </a:p>
        </p:txBody>
      </p:sp>
      <p:pic>
        <p:nvPicPr>
          <p:cNvPr id="313" name="Grafik 103"/>
          <p:cNvPicPr/>
          <p:nvPr/>
        </p:nvPicPr>
        <p:blipFill>
          <a:blip r:embed="rId8"/>
          <a:stretch/>
        </p:blipFill>
        <p:spPr>
          <a:xfrm>
            <a:off x="3926160" y="4211280"/>
            <a:ext cx="1289160" cy="1289160"/>
          </a:xfrm>
          <a:prstGeom prst="rect">
            <a:avLst/>
          </a:prstGeom>
          <a:ln>
            <a:noFill/>
          </a:ln>
        </p:spPr>
      </p:pic>
      <p:sp>
        <p:nvSpPr>
          <p:cNvPr id="314" name="CustomShape 19"/>
          <p:cNvSpPr/>
          <p:nvPr/>
        </p:nvSpPr>
        <p:spPr>
          <a:xfrm>
            <a:off x="6077880" y="5495040"/>
            <a:ext cx="2311200" cy="602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 Artikel nur zugänglich für Personen an einer Einrichtung mit Abo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315" name="CustomShape 20"/>
          <p:cNvSpPr/>
          <p:nvPr/>
        </p:nvSpPr>
        <p:spPr>
          <a:xfrm>
            <a:off x="4605480" y="3508920"/>
            <a:ext cx="400680" cy="7653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21"/>
          <p:cNvSpPr/>
          <p:nvPr/>
        </p:nvSpPr>
        <p:spPr>
          <a:xfrm>
            <a:off x="3575160" y="2229480"/>
            <a:ext cx="1901520" cy="691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Verlag gibt Artikel in Zeitschrift heraus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317" name="CustomShape 22"/>
          <p:cNvSpPr/>
          <p:nvPr/>
        </p:nvSpPr>
        <p:spPr>
          <a:xfrm rot="10800000">
            <a:off x="4120560" y="3470760"/>
            <a:ext cx="400680" cy="735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8" name="Grafik 108"/>
          <p:cNvPicPr/>
          <p:nvPr/>
        </p:nvPicPr>
        <p:blipFill>
          <a:blip r:embed="rId9"/>
          <a:stretch/>
        </p:blipFill>
        <p:spPr>
          <a:xfrm>
            <a:off x="3386880" y="3676680"/>
            <a:ext cx="604800" cy="604800"/>
          </a:xfrm>
          <a:prstGeom prst="rect">
            <a:avLst/>
          </a:prstGeom>
          <a:ln>
            <a:noFill/>
          </a:ln>
        </p:spPr>
      </p:pic>
      <p:sp>
        <p:nvSpPr>
          <p:cNvPr id="319" name="CustomShape 23"/>
          <p:cNvSpPr/>
          <p:nvPr/>
        </p:nvSpPr>
        <p:spPr>
          <a:xfrm rot="5400000">
            <a:off x="6915600" y="2460960"/>
            <a:ext cx="400680" cy="431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20" name="Group 24"/>
          <p:cNvGrpSpPr/>
          <p:nvPr/>
        </p:nvGrpSpPr>
        <p:grpSpPr>
          <a:xfrm>
            <a:off x="6295320" y="4889880"/>
            <a:ext cx="605520" cy="644040"/>
            <a:chOff x="6295320" y="4889880"/>
            <a:chExt cx="605520" cy="644040"/>
          </a:xfrm>
        </p:grpSpPr>
        <p:sp>
          <p:nvSpPr>
            <p:cNvPr id="321" name="CustomShape 25"/>
            <p:cNvSpPr/>
            <p:nvPr/>
          </p:nvSpPr>
          <p:spPr>
            <a:xfrm>
              <a:off x="6436440" y="4986720"/>
              <a:ext cx="341280" cy="487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22" name="Group 26"/>
            <p:cNvGrpSpPr/>
            <p:nvPr/>
          </p:nvGrpSpPr>
          <p:grpSpPr>
            <a:xfrm>
              <a:off x="6295320" y="4889880"/>
              <a:ext cx="605520" cy="644040"/>
              <a:chOff x="6295320" y="4889880"/>
              <a:chExt cx="605520" cy="644040"/>
            </a:xfrm>
          </p:grpSpPr>
          <p:pic>
            <p:nvPicPr>
              <p:cNvPr id="323" name="Grafik 113"/>
              <p:cNvPicPr/>
              <p:nvPr/>
            </p:nvPicPr>
            <p:blipFill>
              <a:blip r:embed="rId10"/>
              <a:stretch/>
            </p:blipFill>
            <p:spPr>
              <a:xfrm>
                <a:off x="6295320" y="4923000"/>
                <a:ext cx="589320" cy="6109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24" name="CustomShape 27"/>
              <p:cNvSpPr/>
              <p:nvPr/>
            </p:nvSpPr>
            <p:spPr>
              <a:xfrm>
                <a:off x="6542640" y="4939200"/>
                <a:ext cx="266760" cy="25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325" name="Grafik 115"/>
              <p:cNvPicPr/>
              <p:nvPr/>
            </p:nvPicPr>
            <p:blipFill>
              <a:blip r:embed="rId11"/>
              <a:stretch/>
            </p:blipFill>
            <p:spPr>
              <a:xfrm>
                <a:off x="6449760" y="4889880"/>
                <a:ext cx="451080" cy="46764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26" name="Group 28"/>
          <p:cNvGrpSpPr/>
          <p:nvPr/>
        </p:nvGrpSpPr>
        <p:grpSpPr>
          <a:xfrm>
            <a:off x="2238120" y="4815000"/>
            <a:ext cx="605520" cy="644040"/>
            <a:chOff x="2238120" y="4815000"/>
            <a:chExt cx="605520" cy="644040"/>
          </a:xfrm>
        </p:grpSpPr>
        <p:sp>
          <p:nvSpPr>
            <p:cNvPr id="327" name="CustomShape 29"/>
            <p:cNvSpPr/>
            <p:nvPr/>
          </p:nvSpPr>
          <p:spPr>
            <a:xfrm>
              <a:off x="2379240" y="4911840"/>
              <a:ext cx="341280" cy="487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28" name="Group 30"/>
            <p:cNvGrpSpPr/>
            <p:nvPr/>
          </p:nvGrpSpPr>
          <p:grpSpPr>
            <a:xfrm>
              <a:off x="2238120" y="4815000"/>
              <a:ext cx="605520" cy="644040"/>
              <a:chOff x="2238120" y="4815000"/>
              <a:chExt cx="605520" cy="644040"/>
            </a:xfrm>
          </p:grpSpPr>
          <p:pic>
            <p:nvPicPr>
              <p:cNvPr id="329" name="Grafik 119"/>
              <p:cNvPicPr/>
              <p:nvPr/>
            </p:nvPicPr>
            <p:blipFill>
              <a:blip r:embed="rId10"/>
              <a:stretch/>
            </p:blipFill>
            <p:spPr>
              <a:xfrm>
                <a:off x="2238120" y="4848120"/>
                <a:ext cx="589320" cy="6109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30" name="CustomShape 31"/>
              <p:cNvSpPr/>
              <p:nvPr/>
            </p:nvSpPr>
            <p:spPr>
              <a:xfrm>
                <a:off x="2485440" y="4864680"/>
                <a:ext cx="266760" cy="25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331" name="Grafik 121"/>
              <p:cNvPicPr/>
              <p:nvPr/>
            </p:nvPicPr>
            <p:blipFill>
              <a:blip r:embed="rId11"/>
              <a:stretch/>
            </p:blipFill>
            <p:spPr>
              <a:xfrm>
                <a:off x="2392560" y="4815000"/>
                <a:ext cx="451080" cy="46764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332" name="CustomShape 32"/>
          <p:cNvSpPr/>
          <p:nvPr/>
        </p:nvSpPr>
        <p:spPr>
          <a:xfrm>
            <a:off x="5738400" y="1229760"/>
            <a:ext cx="3171960" cy="5918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Editor*in schickt Artikel zum Review an andere Wissenschaftler*innen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333" name="CustomShape 33"/>
          <p:cNvSpPr/>
          <p:nvPr/>
        </p:nvSpPr>
        <p:spPr>
          <a:xfrm>
            <a:off x="85320" y="301572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1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334" name="CustomShape 34"/>
          <p:cNvSpPr/>
          <p:nvPr/>
        </p:nvSpPr>
        <p:spPr>
          <a:xfrm>
            <a:off x="1387440" y="125280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2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335" name="CustomShape 35"/>
          <p:cNvSpPr/>
          <p:nvPr/>
        </p:nvSpPr>
        <p:spPr>
          <a:xfrm>
            <a:off x="3329640" y="2232000"/>
            <a:ext cx="357120" cy="3650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6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336" name="CustomShape 36"/>
          <p:cNvSpPr/>
          <p:nvPr/>
        </p:nvSpPr>
        <p:spPr>
          <a:xfrm>
            <a:off x="8721360" y="298584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4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337" name="CustomShape 37"/>
          <p:cNvSpPr/>
          <p:nvPr/>
        </p:nvSpPr>
        <p:spPr>
          <a:xfrm>
            <a:off x="3405600" y="534096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7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338" name="CustomShape 38"/>
          <p:cNvSpPr/>
          <p:nvPr/>
        </p:nvSpPr>
        <p:spPr>
          <a:xfrm>
            <a:off x="8250480" y="530316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8</a:t>
            </a:r>
            <a:endParaRPr lang="de-DE" sz="1800" b="0" strike="noStrike" spc="-1">
              <a:latin typeface="Calibri"/>
            </a:endParaRPr>
          </a:p>
        </p:txBody>
      </p:sp>
      <p:pic>
        <p:nvPicPr>
          <p:cNvPr id="339" name="Grafik 129"/>
          <p:cNvPicPr/>
          <p:nvPr/>
        </p:nvPicPr>
        <p:blipFill>
          <a:blip r:embed="rId12"/>
          <a:stretch/>
        </p:blipFill>
        <p:spPr>
          <a:xfrm>
            <a:off x="6414120" y="4995720"/>
            <a:ext cx="395280" cy="395280"/>
          </a:xfrm>
          <a:prstGeom prst="rect">
            <a:avLst/>
          </a:prstGeom>
          <a:ln>
            <a:noFill/>
          </a:ln>
        </p:spPr>
      </p:pic>
      <p:sp>
        <p:nvSpPr>
          <p:cNvPr id="340" name="CustomShape 39"/>
          <p:cNvSpPr/>
          <p:nvPr/>
        </p:nvSpPr>
        <p:spPr>
          <a:xfrm rot="16200000" flipH="1">
            <a:off x="1778760" y="2472480"/>
            <a:ext cx="400680" cy="431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CustomShape 40"/>
          <p:cNvSpPr/>
          <p:nvPr/>
        </p:nvSpPr>
        <p:spPr>
          <a:xfrm rot="16200000">
            <a:off x="2853720" y="2474280"/>
            <a:ext cx="400680" cy="431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41"/>
          <p:cNvSpPr/>
          <p:nvPr/>
        </p:nvSpPr>
        <p:spPr>
          <a:xfrm>
            <a:off x="2027520" y="368208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5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343" name="CustomShape 42"/>
          <p:cNvSpPr/>
          <p:nvPr/>
        </p:nvSpPr>
        <p:spPr>
          <a:xfrm>
            <a:off x="8732520" y="123120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3</a:t>
            </a:r>
            <a:endParaRPr lang="de-DE" sz="1800" b="0" strike="noStrike" spc="-1"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2"/>
          <p:cNvSpPr/>
          <p:nvPr/>
        </p:nvSpPr>
        <p:spPr>
          <a:xfrm>
            <a:off x="324000" y="132120"/>
            <a:ext cx="8596800" cy="78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</a:pPr>
            <a:r>
              <a:rPr lang="de-DE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Dreifache staatliche Finanzierung von Forschungsergebnissen</a:t>
            </a:r>
            <a:endParaRPr lang="de-DE" sz="3200" b="0" strike="noStrike" spc="-1">
              <a:latin typeface="Calibri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1663200" y="1389240"/>
            <a:ext cx="2257200" cy="144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Öffentlich finanzierte Wissenschaftler*innen forschen und stellen den Verlagen ihre Ergebnisse kostenlos zur</a:t>
            </a:r>
            <a:r>
              <a:rPr lang="de-DE" sz="1400" b="0" strike="noStrike" spc="-1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Verfügung.</a:t>
            </a:r>
            <a:endParaRPr lang="de-DE" sz="1400" b="0" strike="noStrike" spc="-1">
              <a:latin typeface="Calibri"/>
            </a:endParaRPr>
          </a:p>
        </p:txBody>
      </p:sp>
      <p:pic>
        <p:nvPicPr>
          <p:cNvPr id="347" name="Grafik 7"/>
          <p:cNvPicPr/>
          <p:nvPr/>
        </p:nvPicPr>
        <p:blipFill>
          <a:blip r:embed="rId2"/>
          <a:stretch/>
        </p:blipFill>
        <p:spPr>
          <a:xfrm>
            <a:off x="457200" y="1618560"/>
            <a:ext cx="912240" cy="912240"/>
          </a:xfrm>
          <a:prstGeom prst="rect">
            <a:avLst/>
          </a:prstGeom>
          <a:ln>
            <a:noFill/>
          </a:ln>
        </p:spPr>
      </p:pic>
      <p:sp>
        <p:nvSpPr>
          <p:cNvPr id="348" name="CustomShape 4"/>
          <p:cNvSpPr/>
          <p:nvPr/>
        </p:nvSpPr>
        <p:spPr>
          <a:xfrm>
            <a:off x="1457640" y="194148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1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349" name="CustomShape 5"/>
          <p:cNvSpPr/>
          <p:nvPr/>
        </p:nvSpPr>
        <p:spPr>
          <a:xfrm rot="17672400" flipH="1">
            <a:off x="4318560" y="2061720"/>
            <a:ext cx="400320" cy="6249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CustomShape 6"/>
          <p:cNvSpPr/>
          <p:nvPr/>
        </p:nvSpPr>
        <p:spPr>
          <a:xfrm>
            <a:off x="1682280" y="3016800"/>
            <a:ext cx="2257200" cy="1670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Gutachter*innen sind i.d.R. öffentlich finanzierte Wissenschaftler*innen, die für die Begutachtung keine Vergütung bekommen.</a:t>
            </a:r>
            <a:endParaRPr lang="de-DE" sz="14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 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351" name="CustomShape 7"/>
          <p:cNvSpPr/>
          <p:nvPr/>
        </p:nvSpPr>
        <p:spPr>
          <a:xfrm>
            <a:off x="1457640" y="364536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2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352" name="CustomShape 8"/>
          <p:cNvSpPr/>
          <p:nvPr/>
        </p:nvSpPr>
        <p:spPr>
          <a:xfrm rot="16200000" flipH="1">
            <a:off x="4323600" y="3547800"/>
            <a:ext cx="400680" cy="5907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53" name="Grafik 14"/>
          <p:cNvPicPr/>
          <p:nvPr/>
        </p:nvPicPr>
        <p:blipFill>
          <a:blip r:embed="rId3"/>
          <a:stretch/>
        </p:blipFill>
        <p:spPr>
          <a:xfrm>
            <a:off x="293040" y="3374280"/>
            <a:ext cx="993960" cy="993960"/>
          </a:xfrm>
          <a:prstGeom prst="rect">
            <a:avLst/>
          </a:prstGeom>
          <a:ln>
            <a:noFill/>
          </a:ln>
        </p:spPr>
      </p:pic>
      <p:pic>
        <p:nvPicPr>
          <p:cNvPr id="354" name="Grafik 15"/>
          <p:cNvPicPr/>
          <p:nvPr/>
        </p:nvPicPr>
        <p:blipFill>
          <a:blip r:embed="rId4"/>
          <a:stretch/>
        </p:blipFill>
        <p:spPr>
          <a:xfrm>
            <a:off x="145440" y="4734360"/>
            <a:ext cx="1289160" cy="1289160"/>
          </a:xfrm>
          <a:prstGeom prst="rect">
            <a:avLst/>
          </a:prstGeom>
          <a:ln>
            <a:noFill/>
          </a:ln>
        </p:spPr>
      </p:pic>
      <p:sp>
        <p:nvSpPr>
          <p:cNvPr id="355" name="CustomShape 9"/>
          <p:cNvSpPr/>
          <p:nvPr/>
        </p:nvSpPr>
        <p:spPr>
          <a:xfrm>
            <a:off x="1663200" y="4912560"/>
            <a:ext cx="2257200" cy="874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Auch Bibliotheken werden vom Staat finanziert.</a:t>
            </a:r>
            <a:endParaRPr lang="de-DE" sz="14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4D68"/>
                </a:solidFill>
                <a:latin typeface="Arial"/>
                <a:ea typeface="DejaVu Sans"/>
              </a:rPr>
              <a:t> 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356" name="CustomShape 10"/>
          <p:cNvSpPr/>
          <p:nvPr/>
        </p:nvSpPr>
        <p:spPr>
          <a:xfrm rot="14784000" flipH="1">
            <a:off x="4317120" y="4882680"/>
            <a:ext cx="400680" cy="5684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CustomShape 11"/>
          <p:cNvSpPr/>
          <p:nvPr/>
        </p:nvSpPr>
        <p:spPr>
          <a:xfrm>
            <a:off x="1404720" y="5190120"/>
            <a:ext cx="336960" cy="336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F8F8F8"/>
                </a:solidFill>
                <a:latin typeface="Arial"/>
                <a:ea typeface="DejaVu Sans"/>
              </a:rPr>
              <a:t>3</a:t>
            </a:r>
            <a:endParaRPr lang="de-DE" sz="1800" b="0" strike="noStrike" spc="-1">
              <a:latin typeface="Calibri"/>
            </a:endParaRPr>
          </a:p>
        </p:txBody>
      </p:sp>
      <p:grpSp>
        <p:nvGrpSpPr>
          <p:cNvPr id="358" name="Group 12"/>
          <p:cNvGrpSpPr/>
          <p:nvPr/>
        </p:nvGrpSpPr>
        <p:grpSpPr>
          <a:xfrm>
            <a:off x="5209200" y="2447280"/>
            <a:ext cx="3202920" cy="2349720"/>
            <a:chOff x="5209200" y="2447280"/>
            <a:chExt cx="3202920" cy="2349720"/>
          </a:xfrm>
        </p:grpSpPr>
        <p:sp>
          <p:nvSpPr>
            <p:cNvPr id="359" name="CustomShape 13"/>
            <p:cNvSpPr/>
            <p:nvPr/>
          </p:nvSpPr>
          <p:spPr>
            <a:xfrm>
              <a:off x="5209200" y="2447280"/>
              <a:ext cx="3202920" cy="23497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0" name="CustomShape 14"/>
            <p:cNvSpPr/>
            <p:nvPr/>
          </p:nvSpPr>
          <p:spPr>
            <a:xfrm>
              <a:off x="5255640" y="2689560"/>
              <a:ext cx="3093120" cy="1549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600" b="0" strike="noStrike" spc="-1">
                  <a:solidFill>
                    <a:srgbClr val="004D68"/>
                  </a:solidFill>
                  <a:latin typeface="Arial"/>
                  <a:ea typeface="DejaVu Sans"/>
                </a:rPr>
                <a:t>Forschungsergebnisse sind also </a:t>
              </a:r>
              <a:r>
                <a:rPr lang="de-DE" sz="1600" b="1" strike="noStrike" spc="-1">
                  <a:solidFill>
                    <a:srgbClr val="004D68"/>
                  </a:solidFill>
                  <a:latin typeface="Arial"/>
                  <a:ea typeface="DejaVu Sans"/>
                </a:rPr>
                <a:t>3x staatlich finanziert</a:t>
              </a:r>
              <a:r>
                <a:rPr lang="de-DE" sz="1600" b="0" strike="noStrike" spc="-1">
                  <a:solidFill>
                    <a:srgbClr val="004D68"/>
                  </a:solidFill>
                  <a:latin typeface="Arial"/>
                  <a:ea typeface="DejaVu Sans"/>
                </a:rPr>
                <a:t>: durch Forschung, Begutachtung und den Kauf von Publikationen und elektronischen Zugängen durch Bibliotheken.</a:t>
              </a:r>
              <a:endParaRPr lang="de-DE" sz="1600" b="0" strike="noStrike" spc="-1">
                <a:latin typeface="Calibri"/>
              </a:endParaRPr>
            </a:p>
          </p:txBody>
        </p:sp>
      </p:grpSp>
      <p:grpSp>
        <p:nvGrpSpPr>
          <p:cNvPr id="361" name="Group 15"/>
          <p:cNvGrpSpPr/>
          <p:nvPr/>
        </p:nvGrpSpPr>
        <p:grpSpPr>
          <a:xfrm>
            <a:off x="5402880" y="4113360"/>
            <a:ext cx="2815920" cy="646200"/>
            <a:chOff x="5402880" y="4113360"/>
            <a:chExt cx="2815920" cy="646200"/>
          </a:xfrm>
        </p:grpSpPr>
        <p:pic>
          <p:nvPicPr>
            <p:cNvPr id="362" name="Grafik 22"/>
            <p:cNvPicPr/>
            <p:nvPr/>
          </p:nvPicPr>
          <p:blipFill>
            <a:blip r:embed="rId5"/>
            <a:stretch/>
          </p:blipFill>
          <p:spPr>
            <a:xfrm>
              <a:off x="7614000" y="4113360"/>
              <a:ext cx="604800" cy="604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3" name="Grafik 23"/>
            <p:cNvPicPr/>
            <p:nvPr/>
          </p:nvPicPr>
          <p:blipFill>
            <a:blip r:embed="rId5"/>
            <a:stretch/>
          </p:blipFill>
          <p:spPr>
            <a:xfrm>
              <a:off x="5402880" y="4154760"/>
              <a:ext cx="604800" cy="604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4" name="Grafik 24"/>
            <p:cNvPicPr/>
            <p:nvPr/>
          </p:nvPicPr>
          <p:blipFill>
            <a:blip r:embed="rId5"/>
            <a:stretch/>
          </p:blipFill>
          <p:spPr>
            <a:xfrm>
              <a:off x="6508440" y="4113360"/>
              <a:ext cx="604800" cy="6048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" name="CustomShape 1">
            <a:extLst>
              <a:ext uri="{FF2B5EF4-FFF2-40B4-BE49-F238E27FC236}">
                <a16:creationId xmlns:a16="http://schemas.microsoft.com/office/drawing/2014/main" id="{96DB5A30-BC95-704A-B86D-893884D64DF0}"/>
              </a:ext>
            </a:extLst>
          </p:cNvPr>
          <p:cNvSpPr/>
          <p:nvPr/>
        </p:nvSpPr>
        <p:spPr>
          <a:xfrm>
            <a:off x="324000" y="6453360"/>
            <a:ext cx="932400" cy="2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18F375A6-3F4B-44E3-942B-038D45CE8579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fld>
            <a:endParaRPr lang="de-DE" sz="700" b="0" strike="noStrike" spc="-1" dirty="0"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rafik 13"/>
          <p:cNvPicPr/>
          <p:nvPr/>
        </p:nvPicPr>
        <p:blipFill>
          <a:blip r:embed="rId2"/>
          <a:stretch/>
        </p:blipFill>
        <p:spPr>
          <a:xfrm flipH="1">
            <a:off x="3873960" y="0"/>
            <a:ext cx="5227920" cy="4231080"/>
          </a:xfrm>
          <a:prstGeom prst="rect">
            <a:avLst/>
          </a:prstGeom>
          <a:ln>
            <a:noFill/>
          </a:ln>
        </p:spPr>
      </p:pic>
      <p:sp>
        <p:nvSpPr>
          <p:cNvPr id="366" name="CustomShape 1"/>
          <p:cNvSpPr/>
          <p:nvPr/>
        </p:nvSpPr>
        <p:spPr>
          <a:xfrm>
            <a:off x="324000" y="6453360"/>
            <a:ext cx="93276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Folie </a:t>
            </a:r>
            <a:fld id="{4F470CC3-B185-458E-BC17-8004BDBB6BC4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9</a:t>
            </a:fld>
            <a:endParaRPr lang="de-DE" sz="700" b="0" strike="noStrike" spc="-1">
              <a:latin typeface="Calibri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329760" y="1568880"/>
            <a:ext cx="8494200" cy="410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Zeitschriftenkrise:  </a:t>
            </a:r>
            <a:endParaRPr lang="de-DE" sz="20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Stark gestiegene Zeitschriftenpreise bei gleichbleibenden oder gesunkenen Bibliotheksetats (v.a. im STM-Bereich)</a:t>
            </a:r>
            <a:endParaRPr lang="de-DE" sz="2000" b="0" strike="noStrike" spc="-1" dirty="0">
              <a:latin typeface="Calibri"/>
            </a:endParaRPr>
          </a:p>
          <a:p>
            <a:pPr marL="1371600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       </a:t>
            </a:r>
            <a:endParaRPr lang="de-DE" sz="2000" b="0" strike="noStrike" spc="-1" dirty="0">
              <a:latin typeface="Calibri"/>
            </a:endParaRPr>
          </a:p>
          <a:p>
            <a:pPr marL="17146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Bibliotheken bestellten ab</a:t>
            </a:r>
            <a:endParaRPr lang="de-DE" sz="2000" b="0" strike="noStrike" spc="-1" dirty="0">
              <a:latin typeface="Calibri"/>
            </a:endParaRPr>
          </a:p>
          <a:p>
            <a:pPr marL="17146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Verlage versuchten sinkende Abonnements    	          durch erneute Preissteigerungen 	                	                auszugleichen</a:t>
            </a:r>
            <a:endParaRPr lang="de-DE" sz="2000" b="0" strike="noStrike" spc="-1" dirty="0">
              <a:latin typeface="Calibri"/>
            </a:endParaRPr>
          </a:p>
          <a:p>
            <a:pPr marL="17146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Folge: 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Eingeschränkte Information</a:t>
            </a:r>
            <a:endParaRPr lang="de-DE" sz="2000" b="0" strike="noStrike" spc="-1" dirty="0">
              <a:latin typeface="Calibri"/>
            </a:endParaRPr>
          </a:p>
          <a:p>
            <a:pPr marL="17146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Alternative: 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Open Access</a:t>
            </a:r>
            <a:endParaRPr lang="de-DE" sz="2000" b="0" strike="noStrike" spc="-1" dirty="0">
              <a:latin typeface="Calibri"/>
            </a:endParaRPr>
          </a:p>
          <a:p>
            <a:pPr marL="1371600">
              <a:lnSpc>
                <a:spcPct val="100000"/>
              </a:lnSpc>
            </a:pPr>
            <a:endParaRPr lang="de-DE" sz="20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Plus: 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Digitaler Wandel</a:t>
            </a:r>
            <a:endParaRPr lang="de-DE" sz="2000" b="0" strike="noStrike" spc="-1" dirty="0">
              <a:latin typeface="Calibri"/>
            </a:endParaRPr>
          </a:p>
        </p:txBody>
      </p:sp>
      <p:sp>
        <p:nvSpPr>
          <p:cNvPr id="368" name="CustomShape 3"/>
          <p:cNvSpPr/>
          <p:nvPr/>
        </p:nvSpPr>
        <p:spPr>
          <a:xfrm>
            <a:off x="324000" y="404640"/>
            <a:ext cx="6333480" cy="7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</a:pPr>
            <a:r>
              <a:rPr lang="de-DE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Open-Access-Geschichte</a:t>
            </a:r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AD1"/>
      </a:accent1>
      <a:accent2>
        <a:srgbClr val="59B6DC"/>
      </a:accent2>
      <a:accent3>
        <a:srgbClr val="A0D3E6"/>
      </a:accent3>
      <a:accent4>
        <a:srgbClr val="C8E5EF"/>
      </a:accent4>
      <a:accent5>
        <a:srgbClr val="B2B2B2"/>
      </a:accent5>
      <a:accent6>
        <a:srgbClr val="808080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AD1"/>
      </a:accent1>
      <a:accent2>
        <a:srgbClr val="59B6DC"/>
      </a:accent2>
      <a:accent3>
        <a:srgbClr val="A0D3E6"/>
      </a:accent3>
      <a:accent4>
        <a:srgbClr val="C8E5EF"/>
      </a:accent4>
      <a:accent5>
        <a:srgbClr val="B2B2B2"/>
      </a:accent5>
      <a:accent6>
        <a:srgbClr val="808080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Masterfolien__PPT_2010_</Template>
  <TotalTime>0</TotalTime>
  <Words>1373</Words>
  <Application>Microsoft Office PowerPoint</Application>
  <PresentationFormat>Bildschirmpräsentation (4:3)</PresentationFormat>
  <Paragraphs>213</Paragraphs>
  <Slides>20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Arial</vt:lpstr>
      <vt:lpstr>Arial (Textkörper)</vt:lpstr>
      <vt:lpstr>Calibri</vt:lpstr>
      <vt:lpstr>DejaVu Sans</vt:lpstr>
      <vt:lpstr>Open Sans</vt:lpstr>
      <vt:lpstr>Symbol</vt:lpstr>
      <vt:lpstr>Tahoma</vt:lpstr>
      <vt:lpstr>Verdana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Gründe für Open Access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Universitaet Konstanz - Zentrale 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mit Bild, Typografie: Arial Bold, maximal  über vier Zeilen</dc:title>
  <dc:subject/>
  <dc:creator>User</dc:creator>
  <dc:description>Vorlage Praesentation – Office 2010;_x005f_x000d_
Version 010;_x005f_x000d_
2015-03-03;</dc:description>
  <cp:lastModifiedBy>Nadine Reimer</cp:lastModifiedBy>
  <cp:revision>533</cp:revision>
  <dcterms:created xsi:type="dcterms:W3CDTF">2020-04-15T07:25:13Z</dcterms:created>
  <dcterms:modified xsi:type="dcterms:W3CDTF">2022-02-16T09:23:12Z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Bearbeiter">
    <vt:lpwstr>gadamovich | office implementation</vt:lpwstr>
  </property>
  <property fmtid="{D5CDD505-2E9C-101B-9397-08002B2CF9AE}" pid="4" name="Company">
    <vt:lpwstr>Universitaet Konstanz - Zentrale Verwaltung</vt:lpwstr>
  </property>
  <property fmtid="{D5CDD505-2E9C-101B-9397-08002B2CF9AE}" pid="5" name="Erstellt am">
    <vt:lpwstr>10.10.2014</vt:lpwstr>
  </property>
  <property fmtid="{D5CDD505-2E9C-101B-9397-08002B2CF9AE}" pid="6" name="Erstellt von">
    <vt:lpwstr>STRICHPUNKT</vt:lpwstr>
  </property>
  <property fmtid="{D5CDD505-2E9C-101B-9397-08002B2CF9AE}" pid="7" name="HiddenSlides">
    <vt:i4>0</vt:i4>
  </property>
  <property fmtid="{D5CDD505-2E9C-101B-9397-08002B2CF9AE}" pid="8" name="HyperlinksChanged">
    <vt:bool>false</vt:bool>
  </property>
  <property fmtid="{D5CDD505-2E9C-101B-9397-08002B2CF9AE}" pid="9" name="LinksUpToDate">
    <vt:bool>false</vt:bool>
  </property>
  <property fmtid="{D5CDD505-2E9C-101B-9397-08002B2CF9AE}" pid="10" name="MMClips">
    <vt:i4>0</vt:i4>
  </property>
  <property fmtid="{D5CDD505-2E9C-101B-9397-08002B2CF9AE}" pid="11" name="Notes">
    <vt:i4>4</vt:i4>
  </property>
  <property fmtid="{D5CDD505-2E9C-101B-9397-08002B2CF9AE}" pid="12" name="PresentationFormat">
    <vt:lpwstr>Bildschirmpräsentation (4:3)</vt:lpwstr>
  </property>
  <property fmtid="{D5CDD505-2E9C-101B-9397-08002B2CF9AE}" pid="13" name="ScaleCrop">
    <vt:bool>false</vt:bool>
  </property>
  <property fmtid="{D5CDD505-2E9C-101B-9397-08002B2CF9AE}" pid="14" name="ShareDoc">
    <vt:bool>false</vt:bool>
  </property>
  <property fmtid="{D5CDD505-2E9C-101B-9397-08002B2CF9AE}" pid="15" name="Slides">
    <vt:i4>19</vt:i4>
  </property>
  <property fmtid="{D5CDD505-2E9C-101B-9397-08002B2CF9AE}" pid="16" name="Version">
    <vt:lpwstr>010</vt:lpwstr>
  </property>
  <property fmtid="{D5CDD505-2E9C-101B-9397-08002B2CF9AE}" pid="17" name="Version vom">
    <vt:lpwstr>03.03.2015</vt:lpwstr>
  </property>
</Properties>
</file>