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19"/>
  </p:notesMasterIdLst>
  <p:sldIdLst>
    <p:sldId id="256" r:id="rId3"/>
    <p:sldId id="257" r:id="rId4"/>
    <p:sldId id="258" r:id="rId5"/>
    <p:sldId id="259" r:id="rId6"/>
    <p:sldId id="269" r:id="rId7"/>
    <p:sldId id="260" r:id="rId8"/>
    <p:sldId id="261" r:id="rId9"/>
    <p:sldId id="262" r:id="rId10"/>
    <p:sldId id="263" r:id="rId11"/>
    <p:sldId id="264" r:id="rId12"/>
    <p:sldId id="265" r:id="rId13"/>
    <p:sldId id="266" r:id="rId14"/>
    <p:sldId id="267" r:id="rId15"/>
    <p:sldId id="268" r:id="rId16"/>
    <p:sldId id="270" r:id="rId17"/>
    <p:sldId id="271" r:id="rId18"/>
  </p:sldIdLst>
  <p:sldSz cx="12192000" cy="6858000"/>
  <p:notesSz cx="7559675" cy="106918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ah Schneider" initials="HS" lastIdx="11" clrIdx="0">
    <p:extLst>
      <p:ext uri="{19B8F6BF-5375-455C-9EA6-DF929625EA0E}">
        <p15:presenceInfo xmlns:p15="http://schemas.microsoft.com/office/powerpoint/2012/main" userId="Hannah Schneider" providerId="None"/>
      </p:ext>
    </p:extLst>
  </p:cmAuthor>
  <p:cmAuthor id="2" name="Halbherr, Verena" initials="HV" lastIdx="27" clrIdx="1">
    <p:extLst>
      <p:ext uri="{19B8F6BF-5375-455C-9EA6-DF929625EA0E}">
        <p15:presenceInfo xmlns:p15="http://schemas.microsoft.com/office/powerpoint/2012/main" userId="S-1-5-21-1944460514-892881143-1527602155-31707" providerId="AD"/>
      </p:ext>
    </p:extLst>
  </p:cmAuthor>
  <p:cmAuthor id="3" name="Nadine Reimer" initials="NR" lastIdx="6" clrIdx="2">
    <p:extLst>
      <p:ext uri="{19B8F6BF-5375-455C-9EA6-DF929625EA0E}">
        <p15:presenceInfo xmlns:p15="http://schemas.microsoft.com/office/powerpoint/2012/main" userId="a933cac4b3d49b0f" providerId="Windows Live"/>
      </p:ext>
    </p:extLst>
  </p:cmAuthor>
  <p:cmAuthor id="4" name="Andreas Kirchner" initials="AK" lastIdx="8" clrIdx="3">
    <p:extLst>
      <p:ext uri="{19B8F6BF-5375-455C-9EA6-DF929625EA0E}">
        <p15:presenceInfo xmlns:p15="http://schemas.microsoft.com/office/powerpoint/2012/main" userId="S::andreas.kirchner@bwstaff.de::ad6a695d-2c98-4490-a15f-2b8e368275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6"/>
    <p:restoredTop sz="94643"/>
  </p:normalViewPr>
  <p:slideViewPr>
    <p:cSldViewPr snapToGrid="0" showGuides="1">
      <p:cViewPr varScale="1">
        <p:scale>
          <a:sx n="117" d="100"/>
          <a:sy n="117" d="100"/>
        </p:scale>
        <p:origin x="176" y="2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F3627F4B-CA1F-472A-9B25-4933F84D883F}" type="datetimeFigureOut">
              <a:rPr lang="de-DE" smtClean="0"/>
              <a:t>21.02.22</a:t>
            </a:fld>
            <a:endParaRPr lang="de-DE"/>
          </a:p>
        </p:txBody>
      </p:sp>
      <p:sp>
        <p:nvSpPr>
          <p:cNvPr id="4" name="Folienbildplatzhalter 3"/>
          <p:cNvSpPr>
            <a:spLocks noGrp="1" noRot="1" noChangeAspect="1"/>
          </p:cNvSpPr>
          <p:nvPr>
            <p:ph type="sldImg" idx="2"/>
          </p:nvPr>
        </p:nvSpPr>
        <p:spPr>
          <a:xfrm>
            <a:off x="573088" y="1336675"/>
            <a:ext cx="6413500" cy="3608388"/>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FD56DE3E-89A4-4DBC-8FF1-27A8AC081FB5}" type="slidenum">
              <a:rPr lang="de-DE" smtClean="0"/>
              <a:t>‹Nr.›</a:t>
            </a:fld>
            <a:endParaRPr lang="de-DE"/>
          </a:p>
        </p:txBody>
      </p:sp>
    </p:spTree>
    <p:extLst>
      <p:ext uri="{BB962C8B-B14F-4D97-AF65-F5344CB8AC3E}">
        <p14:creationId xmlns:p14="http://schemas.microsoft.com/office/powerpoint/2010/main" val="1831203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FD56DE3E-89A4-4DBC-8FF1-27A8AC081FB5}" type="slidenum">
              <a:rPr lang="de-DE" smtClean="0"/>
              <a:t>1</a:t>
            </a:fld>
            <a:endParaRPr lang="de-DE"/>
          </a:p>
        </p:txBody>
      </p:sp>
    </p:spTree>
    <p:extLst>
      <p:ext uri="{BB962C8B-B14F-4D97-AF65-F5344CB8AC3E}">
        <p14:creationId xmlns:p14="http://schemas.microsoft.com/office/powerpoint/2010/main" val="1506082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lstStyle/>
          <a:p>
            <a:r>
              <a:t>Footer</a:t>
            </a:r>
          </a:p>
        </p:txBody>
      </p:sp>
      <p:sp>
        <p:nvSpPr>
          <p:cNvPr id="3" name="PlaceHolder 2"/>
          <p:cNvSpPr>
            <a:spLocks noGrp="1"/>
          </p:cNvSpPr>
          <p:nvPr>
            <p:ph type="sldNum" idx="2"/>
          </p:nvPr>
        </p:nvSpPr>
        <p:spPr/>
        <p:txBody>
          <a:bodyPr/>
          <a:lstStyle/>
          <a:p>
            <a:fld id="{D210AB72-B739-4D95-9D4D-CD119475E96F}" type="slidenum">
              <a:t>‹Nr.›</a:t>
            </a:fld>
            <a:endParaRPr/>
          </a:p>
        </p:txBody>
      </p:sp>
      <p:sp>
        <p:nvSpPr>
          <p:cNvPr id="4" name="PlaceHolder 3"/>
          <p:cNvSpPr>
            <a:spLocks noGrp="1"/>
          </p:cNvSpPr>
          <p:nvPr>
            <p:ph type="dt" idx="3"/>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31"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32"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2244F7EC-9797-4459-ACC2-34870205284D}" type="slidenum">
              <a:t>‹Nr.›</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34"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35"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36"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37"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7" name="PlaceHolder 6"/>
          <p:cNvSpPr>
            <a:spLocks noGrp="1"/>
          </p:cNvSpPr>
          <p:nvPr>
            <p:ph type="ftr" idx="1"/>
          </p:nvPr>
        </p:nvSpPr>
        <p:spPr/>
        <p:txBody>
          <a:bodyPr/>
          <a:lstStyle/>
          <a:p>
            <a:r>
              <a:t>Footer</a:t>
            </a:r>
          </a:p>
        </p:txBody>
      </p:sp>
      <p:sp>
        <p:nvSpPr>
          <p:cNvPr id="8" name="PlaceHolder 7"/>
          <p:cNvSpPr>
            <a:spLocks noGrp="1"/>
          </p:cNvSpPr>
          <p:nvPr>
            <p:ph type="sldNum" idx="2"/>
          </p:nvPr>
        </p:nvSpPr>
        <p:spPr/>
        <p:txBody>
          <a:bodyPr/>
          <a:lstStyle/>
          <a:p>
            <a:fld id="{16C65373-B029-4036-BA27-05D5D360C403}" type="slidenum">
              <a:t>‹Nr.›</a:t>
            </a:fld>
            <a:endParaRPr/>
          </a:p>
        </p:txBody>
      </p:sp>
      <p:sp>
        <p:nvSpPr>
          <p:cNvPr id="9" name="PlaceHolder 8"/>
          <p:cNvSpPr>
            <a:spLocks noGrp="1"/>
          </p:cNvSpPr>
          <p:nvPr>
            <p:ph type="dt" idx="3"/>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39"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40"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41"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42"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43"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44"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9" name="PlaceHolder 8"/>
          <p:cNvSpPr>
            <a:spLocks noGrp="1"/>
          </p:cNvSpPr>
          <p:nvPr>
            <p:ph type="ftr" idx="1"/>
          </p:nvPr>
        </p:nvSpPr>
        <p:spPr/>
        <p:txBody>
          <a:bodyPr/>
          <a:lstStyle/>
          <a:p>
            <a:r>
              <a:t>Footer</a:t>
            </a:r>
          </a:p>
        </p:txBody>
      </p:sp>
      <p:sp>
        <p:nvSpPr>
          <p:cNvPr id="10" name="PlaceHolder 9"/>
          <p:cNvSpPr>
            <a:spLocks noGrp="1"/>
          </p:cNvSpPr>
          <p:nvPr>
            <p:ph type="sldNum" idx="2"/>
          </p:nvPr>
        </p:nvSpPr>
        <p:spPr/>
        <p:txBody>
          <a:bodyPr/>
          <a:lstStyle/>
          <a:p>
            <a:fld id="{DB534A5E-B30D-4CF2-B064-2393C488F21E}" type="slidenum">
              <a:t>‹Nr.›</a:t>
            </a:fld>
            <a:endParaRPr/>
          </a:p>
        </p:txBody>
      </p:sp>
      <p:sp>
        <p:nvSpPr>
          <p:cNvPr id="11" name="PlaceHolder 10"/>
          <p:cNvSpPr>
            <a:spLocks noGrp="1"/>
          </p:cNvSpPr>
          <p:nvPr>
            <p:ph type="dt" idx="3"/>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lstStyle/>
          <a:p>
            <a:r>
              <a:t>Footer</a:t>
            </a:r>
          </a:p>
        </p:txBody>
      </p:sp>
      <p:sp>
        <p:nvSpPr>
          <p:cNvPr id="3" name="PlaceHolder 2"/>
          <p:cNvSpPr>
            <a:spLocks noGrp="1"/>
          </p:cNvSpPr>
          <p:nvPr>
            <p:ph type="sldNum" idx="5"/>
          </p:nvPr>
        </p:nvSpPr>
        <p:spPr/>
        <p:txBody>
          <a:bodyPr/>
          <a:lstStyle/>
          <a:p>
            <a:fld id="{040F4300-B17A-429D-BFC1-5F40CACEC58F}" type="slidenum">
              <a:t>‹Nr.›</a:t>
            </a:fld>
            <a:endParaRPr/>
          </a:p>
        </p:txBody>
      </p:sp>
      <p:sp>
        <p:nvSpPr>
          <p:cNvPr id="4" name="PlaceHolder 3"/>
          <p:cNvSpPr>
            <a:spLocks noGrp="1"/>
          </p:cNvSpPr>
          <p:nvPr>
            <p:ph type="dt" idx="6"/>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2"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53" name="PlaceHolder 2"/>
          <p:cNvSpPr>
            <a:spLocks noGrp="1"/>
          </p:cNvSpPr>
          <p:nvPr>
            <p:ph type="subTitle"/>
          </p:nvPr>
        </p:nvSpPr>
        <p:spPr>
          <a:xfrm>
            <a:off x="609480" y="1604520"/>
            <a:ext cx="10972440" cy="3977280"/>
          </a:xfrm>
          <a:prstGeom prst="rect">
            <a:avLst/>
          </a:prstGeom>
        </p:spPr>
        <p:txBody>
          <a:bodyPr lIns="0" tIns="0" rIns="0" bIns="0" anchor="ctr">
            <a:noAutofit/>
          </a:bodyPr>
          <a:lstStyle/>
          <a:p>
            <a:pPr algn="ctr"/>
            <a:endParaRPr lang="de-DE" sz="3200" b="0" strike="noStrike" spc="-1" dirty="0">
              <a:latin typeface="Calibri"/>
            </a:endParaRPr>
          </a:p>
        </p:txBody>
      </p:sp>
      <p:sp>
        <p:nvSpPr>
          <p:cNvPr id="4" name="PlaceHolder 3"/>
          <p:cNvSpPr>
            <a:spLocks noGrp="1"/>
          </p:cNvSpPr>
          <p:nvPr>
            <p:ph type="ftr" idx="4"/>
          </p:nvPr>
        </p:nvSpPr>
        <p:spPr/>
        <p:txBody>
          <a:bodyPr/>
          <a:lstStyle/>
          <a:p>
            <a:r>
              <a:t>Footer</a:t>
            </a:r>
          </a:p>
        </p:txBody>
      </p:sp>
      <p:sp>
        <p:nvSpPr>
          <p:cNvPr id="5" name="PlaceHolder 4"/>
          <p:cNvSpPr>
            <a:spLocks noGrp="1"/>
          </p:cNvSpPr>
          <p:nvPr>
            <p:ph type="sldNum" idx="5"/>
          </p:nvPr>
        </p:nvSpPr>
        <p:spPr/>
        <p:txBody>
          <a:bodyPr/>
          <a:lstStyle/>
          <a:p>
            <a:fld id="{5D2BA61D-1FF5-4ED1-83BB-8DBE4788FC51}" type="slidenum">
              <a:t>‹Nr.›</a:t>
            </a:fld>
            <a:endParaRPr/>
          </a:p>
        </p:txBody>
      </p:sp>
      <p:sp>
        <p:nvSpPr>
          <p:cNvPr id="6" name="PlaceHolder 5"/>
          <p:cNvSpPr>
            <a:spLocks noGrp="1"/>
          </p:cNvSpPr>
          <p:nvPr>
            <p:ph type="dt" idx="6"/>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55"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4" name="PlaceHolder 3"/>
          <p:cNvSpPr>
            <a:spLocks noGrp="1"/>
          </p:cNvSpPr>
          <p:nvPr>
            <p:ph type="ftr" idx="4"/>
          </p:nvPr>
        </p:nvSpPr>
        <p:spPr/>
        <p:txBody>
          <a:bodyPr/>
          <a:lstStyle/>
          <a:p>
            <a:r>
              <a:t>Footer</a:t>
            </a:r>
          </a:p>
        </p:txBody>
      </p:sp>
      <p:sp>
        <p:nvSpPr>
          <p:cNvPr id="5" name="PlaceHolder 4"/>
          <p:cNvSpPr>
            <a:spLocks noGrp="1"/>
          </p:cNvSpPr>
          <p:nvPr>
            <p:ph type="sldNum" idx="5"/>
          </p:nvPr>
        </p:nvSpPr>
        <p:spPr/>
        <p:txBody>
          <a:bodyPr/>
          <a:lstStyle/>
          <a:p>
            <a:fld id="{BD7D5A5F-CFF3-445F-9AFB-C0E6424BE1DF}" type="slidenum">
              <a:t>‹Nr.›</a:t>
            </a:fld>
            <a:endParaRPr/>
          </a:p>
        </p:txBody>
      </p:sp>
      <p:sp>
        <p:nvSpPr>
          <p:cNvPr id="6" name="PlaceHolder 5"/>
          <p:cNvSpPr>
            <a:spLocks noGrp="1"/>
          </p:cNvSpPr>
          <p:nvPr>
            <p:ph type="dt" idx="6"/>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57"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58"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de-DE" sz="2800" b="0" strike="noStrike" spc="-1" dirty="0">
              <a:solidFill>
                <a:srgbClr val="000000"/>
              </a:solidFill>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D7F1CC56-B69D-4098-ACB7-7AB477890182}" type="slidenum">
              <a:t>‹Nr.›</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3" name="PlaceHolder 2"/>
          <p:cNvSpPr>
            <a:spLocks noGrp="1"/>
          </p:cNvSpPr>
          <p:nvPr>
            <p:ph type="ftr" idx="4"/>
          </p:nvPr>
        </p:nvSpPr>
        <p:spPr/>
        <p:txBody>
          <a:bodyPr/>
          <a:lstStyle/>
          <a:p>
            <a:r>
              <a:t>Footer</a:t>
            </a:r>
          </a:p>
        </p:txBody>
      </p:sp>
      <p:sp>
        <p:nvSpPr>
          <p:cNvPr id="4" name="PlaceHolder 3"/>
          <p:cNvSpPr>
            <a:spLocks noGrp="1"/>
          </p:cNvSpPr>
          <p:nvPr>
            <p:ph type="sldNum" idx="5"/>
          </p:nvPr>
        </p:nvSpPr>
        <p:spPr/>
        <p:txBody>
          <a:bodyPr/>
          <a:lstStyle/>
          <a:p>
            <a:fld id="{9FB7A813-DC7B-444E-891A-76CD61D4B071}" type="slidenum">
              <a:t>‹Nr.›</a:t>
            </a:fld>
            <a:endParaRPr/>
          </a:p>
        </p:txBody>
      </p:sp>
      <p:sp>
        <p:nvSpPr>
          <p:cNvPr id="5" name="PlaceHolder 4"/>
          <p:cNvSpPr>
            <a:spLocks noGrp="1"/>
          </p:cNvSpPr>
          <p:nvPr>
            <p:ph type="dt" idx="6"/>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0" name="PlaceHolder 1"/>
          <p:cNvSpPr>
            <a:spLocks noGrp="1"/>
          </p:cNvSpPr>
          <p:nvPr>
            <p:ph type="subTitle"/>
          </p:nvPr>
        </p:nvSpPr>
        <p:spPr>
          <a:xfrm>
            <a:off x="609480" y="273600"/>
            <a:ext cx="10972440" cy="5307840"/>
          </a:xfrm>
          <a:prstGeom prst="rect">
            <a:avLst/>
          </a:prstGeom>
        </p:spPr>
        <p:txBody>
          <a:bodyPr lIns="0" tIns="0" rIns="0" bIns="0" anchor="ctr">
            <a:noAutofit/>
          </a:bodyPr>
          <a:lstStyle/>
          <a:p>
            <a:pPr algn="ctr"/>
            <a:endParaRPr lang="de-DE" sz="3200" b="0" strike="noStrike" spc="-1">
              <a:latin typeface="Calibri"/>
            </a:endParaRPr>
          </a:p>
        </p:txBody>
      </p:sp>
      <p:sp>
        <p:nvSpPr>
          <p:cNvPr id="3" name="PlaceHolder 2"/>
          <p:cNvSpPr>
            <a:spLocks noGrp="1"/>
          </p:cNvSpPr>
          <p:nvPr>
            <p:ph type="ftr" idx="4"/>
          </p:nvPr>
        </p:nvSpPr>
        <p:spPr/>
        <p:txBody>
          <a:bodyPr/>
          <a:lstStyle/>
          <a:p>
            <a:r>
              <a:t>Footer</a:t>
            </a:r>
          </a:p>
        </p:txBody>
      </p:sp>
      <p:sp>
        <p:nvSpPr>
          <p:cNvPr id="4" name="PlaceHolder 3"/>
          <p:cNvSpPr>
            <a:spLocks noGrp="1"/>
          </p:cNvSpPr>
          <p:nvPr>
            <p:ph type="sldNum" idx="5"/>
          </p:nvPr>
        </p:nvSpPr>
        <p:spPr/>
        <p:txBody>
          <a:bodyPr/>
          <a:lstStyle/>
          <a:p>
            <a:fld id="{07A36123-B4AD-4719-94C5-14049B361900}" type="slidenum">
              <a:t>‹Nr.›</a:t>
            </a:fld>
            <a:endParaRPr/>
          </a:p>
        </p:txBody>
      </p:sp>
      <p:sp>
        <p:nvSpPr>
          <p:cNvPr id="5" name="PlaceHolder 4"/>
          <p:cNvSpPr>
            <a:spLocks noGrp="1"/>
          </p:cNvSpPr>
          <p:nvPr>
            <p:ph type="dt" idx="6"/>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62"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63"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64"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2C360EC1-8E62-4A0C-8C09-D5EFB172AA10}" type="slidenum">
              <a:t>‹Nr.›</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10" name="PlaceHolder 2"/>
          <p:cNvSpPr>
            <a:spLocks noGrp="1"/>
          </p:cNvSpPr>
          <p:nvPr>
            <p:ph type="subTitle"/>
          </p:nvPr>
        </p:nvSpPr>
        <p:spPr>
          <a:xfrm>
            <a:off x="609480" y="1604520"/>
            <a:ext cx="10972440" cy="3977280"/>
          </a:xfrm>
          <a:prstGeom prst="rect">
            <a:avLst/>
          </a:prstGeom>
        </p:spPr>
        <p:txBody>
          <a:bodyPr lIns="0" tIns="0" rIns="0" bIns="0" anchor="ctr">
            <a:noAutofit/>
          </a:bodyPr>
          <a:lstStyle/>
          <a:p>
            <a:pPr algn="ctr"/>
            <a:endParaRPr lang="de-DE" sz="3200" b="0" strike="noStrike" spc="-1">
              <a:latin typeface="Calibri"/>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CD11A845-4EFA-4365-9ACA-00EA26E74568}" type="slidenum">
              <a:t>‹Nr.›</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66"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67"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68"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37AD89FD-B692-40A2-8682-6EAAE943EC7F}" type="slidenum">
              <a:t>‹Nr.›</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70"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7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72"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49607C9B-83CF-4E73-8694-7B60E509824F}" type="slidenum">
              <a:t>‹Nr.›</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74"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75"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2B805985-73CD-436B-8B56-E3FC9AC468A8}" type="slidenum">
              <a:t>‹Nr.›</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77"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78"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79"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80"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7" name="PlaceHolder 6"/>
          <p:cNvSpPr>
            <a:spLocks noGrp="1"/>
          </p:cNvSpPr>
          <p:nvPr>
            <p:ph type="ftr" idx="4"/>
          </p:nvPr>
        </p:nvSpPr>
        <p:spPr/>
        <p:txBody>
          <a:bodyPr/>
          <a:lstStyle/>
          <a:p>
            <a:r>
              <a:t>Footer</a:t>
            </a:r>
          </a:p>
        </p:txBody>
      </p:sp>
      <p:sp>
        <p:nvSpPr>
          <p:cNvPr id="8" name="PlaceHolder 7"/>
          <p:cNvSpPr>
            <a:spLocks noGrp="1"/>
          </p:cNvSpPr>
          <p:nvPr>
            <p:ph type="sldNum" idx="5"/>
          </p:nvPr>
        </p:nvSpPr>
        <p:spPr/>
        <p:txBody>
          <a:bodyPr/>
          <a:lstStyle/>
          <a:p>
            <a:fld id="{DD8BCF0C-4988-453A-9B87-F1016118AD8A}" type="slidenum">
              <a:t>‹Nr.›</a:t>
            </a:fld>
            <a:endParaRPr/>
          </a:p>
        </p:txBody>
      </p:sp>
      <p:sp>
        <p:nvSpPr>
          <p:cNvPr id="9" name="PlaceHolder 8"/>
          <p:cNvSpPr>
            <a:spLocks noGrp="1"/>
          </p:cNvSpPr>
          <p:nvPr>
            <p:ph type="dt" idx="6"/>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82"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83"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84"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85"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86"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87"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9" name="PlaceHolder 8"/>
          <p:cNvSpPr>
            <a:spLocks noGrp="1"/>
          </p:cNvSpPr>
          <p:nvPr>
            <p:ph type="ftr" idx="4"/>
          </p:nvPr>
        </p:nvSpPr>
        <p:spPr/>
        <p:txBody>
          <a:bodyPr/>
          <a:lstStyle/>
          <a:p>
            <a:r>
              <a:t>Footer</a:t>
            </a:r>
          </a:p>
        </p:txBody>
      </p:sp>
      <p:sp>
        <p:nvSpPr>
          <p:cNvPr id="10" name="PlaceHolder 9"/>
          <p:cNvSpPr>
            <a:spLocks noGrp="1"/>
          </p:cNvSpPr>
          <p:nvPr>
            <p:ph type="sldNum" idx="5"/>
          </p:nvPr>
        </p:nvSpPr>
        <p:spPr/>
        <p:txBody>
          <a:bodyPr/>
          <a:lstStyle/>
          <a:p>
            <a:fld id="{FEFD164E-7A0A-41CF-95BF-637B2453A8D9}" type="slidenum">
              <a:t>‹Nr.›</a:t>
            </a:fld>
            <a:endParaRPr/>
          </a:p>
        </p:txBody>
      </p:sp>
      <p:sp>
        <p:nvSpPr>
          <p:cNvPr id="11" name="PlaceHolder 10"/>
          <p:cNvSpPr>
            <a:spLocks noGrp="1"/>
          </p:cNvSpPr>
          <p:nvPr>
            <p:ph type="dt" idx="6"/>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12"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15FB78B4-059D-4734-AF7E-9D3979FC55B8}" type="slidenum">
              <a:t>‹Nr.›</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14"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15"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C89DA97E-F3B0-46E5-BDAC-6482591AEFC4}" type="slidenum">
              <a:t>‹Nr.›</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A8592240-A5F4-497A-A720-2E7EBDFFA4FD}" type="slidenum">
              <a:t>‹Nr.›</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609480" y="273600"/>
            <a:ext cx="10972440" cy="5307840"/>
          </a:xfrm>
          <a:prstGeom prst="rect">
            <a:avLst/>
          </a:prstGeom>
        </p:spPr>
        <p:txBody>
          <a:bodyPr lIns="0" tIns="0" rIns="0" bIns="0" anchor="ctr">
            <a:noAutofit/>
          </a:bodyPr>
          <a:lstStyle/>
          <a:p>
            <a:pPr algn="ctr"/>
            <a:endParaRPr lang="de-DE" sz="3200" b="0" strike="noStrike" spc="-1">
              <a:latin typeface="Calibri"/>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B98FA366-1BB2-475D-BC9E-5C3BE16A5327}" type="slidenum">
              <a:t>‹Nr.›</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19"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20"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21"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EBE7472D-EFEE-4636-A5F1-6FEEF98E354F}" type="slidenum">
              <a:t>‹Nr.›</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23"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24"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25"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1E966FEC-E6A9-49B8-AC26-22C4ACF6B04A}" type="slidenum">
              <a:t>‹Nr.›</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29"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8DABE460-62A4-4830-9E7A-1C7BF7B905A5}" type="slidenum">
              <a:t>‹Nr.›</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CustomShape 1" hidden="1"/>
          <p:cNvSpPr/>
          <p:nvPr/>
        </p:nvSpPr>
        <p:spPr>
          <a:xfrm>
            <a:off x="0" y="758880"/>
            <a:ext cx="3443040" cy="5330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10" name="CustomShape 2" hidden="1"/>
          <p:cNvSpPr/>
          <p:nvPr/>
        </p:nvSpPr>
        <p:spPr>
          <a:xfrm>
            <a:off x="11815920" y="758880"/>
            <a:ext cx="383400" cy="5330160"/>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p:style>
      </p:sp>
      <p:sp>
        <p:nvSpPr>
          <p:cNvPr id="2" name="CustomShape 3"/>
          <p:cNvSpPr/>
          <p:nvPr/>
        </p:nvSpPr>
        <p:spPr>
          <a:xfrm>
            <a:off x="0" y="762120"/>
            <a:ext cx="9140760" cy="5333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3" name="CustomShape 4"/>
          <p:cNvSpPr/>
          <p:nvPr/>
        </p:nvSpPr>
        <p:spPr>
          <a:xfrm>
            <a:off x="9270360" y="762120"/>
            <a:ext cx="2924640" cy="5333400"/>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p:style>
      </p:sp>
      <p:sp>
        <p:nvSpPr>
          <p:cNvPr id="4" name="PlaceHolder 5"/>
          <p:cNvSpPr>
            <a:spLocks noGrp="1"/>
          </p:cNvSpPr>
          <p:nvPr>
            <p:ph type="title"/>
          </p:nvPr>
        </p:nvSpPr>
        <p:spPr>
          <a:xfrm>
            <a:off x="253080" y="1123920"/>
            <a:ext cx="2946600" cy="4600440"/>
          </a:xfrm>
          <a:prstGeom prst="rect">
            <a:avLst/>
          </a:prstGeom>
        </p:spPr>
        <p:txBody>
          <a:bodyPr lIns="0" tIns="0" rIns="0" bIns="0" anchor="ctr">
            <a:noAutofit/>
          </a:bodyPr>
          <a:lstStyle/>
          <a:p>
            <a:r>
              <a:rPr lang="de-DE" sz="4400" b="0" strike="noStrike" spc="-1">
                <a:solidFill>
                  <a:srgbClr val="000000"/>
                </a:solidFill>
                <a:latin typeface="Arial"/>
              </a:rPr>
              <a:t>Format des Titeltextes durch Klicken bearbeiten</a:t>
            </a:r>
          </a:p>
        </p:txBody>
      </p:sp>
      <p:sp>
        <p:nvSpPr>
          <p:cNvPr id="5" name="PlaceHolder 6"/>
          <p:cNvSpPr>
            <a:spLocks noGrp="1"/>
          </p:cNvSpPr>
          <p:nvPr>
            <p:ph type="ftr" idx="1"/>
          </p:nvPr>
        </p:nvSpPr>
        <p:spPr>
          <a:xfrm>
            <a:off x="3869280" y="6356520"/>
            <a:ext cx="5910840" cy="364320"/>
          </a:xfrm>
          <a:prstGeom prst="rect">
            <a:avLst/>
          </a:prstGeom>
        </p:spPr>
        <p:txBody>
          <a:bodyPr lIns="90000" tIns="45000" rIns="90000" bIns="45000" anchor="ctr">
            <a:noAutofit/>
          </a:bodyPr>
          <a:lstStyle>
            <a:lvl1pPr algn="ctr">
              <a:lnSpc>
                <a:spcPct val="100000"/>
              </a:lnSpc>
              <a:defRPr lang="de-DE" sz="1400" b="0" strike="noStrike" spc="-1">
                <a:solidFill>
                  <a:srgbClr val="000000"/>
                </a:solidFill>
                <a:latin typeface="Calibri"/>
                <a:ea typeface="DejaVu Sans"/>
              </a:defRPr>
            </a:lvl1pPr>
          </a:lstStyle>
          <a:p>
            <a:pPr algn="ctr">
              <a:lnSpc>
                <a:spcPct val="100000"/>
              </a:lnSpc>
            </a:pPr>
            <a:r>
              <a:rPr lang="de-DE" sz="1400" b="0" strike="noStrike" spc="-1">
                <a:solidFill>
                  <a:srgbClr val="000000"/>
                </a:solidFill>
                <a:latin typeface="Calibri"/>
                <a:ea typeface="DejaVu Sans"/>
              </a:rPr>
              <a:t>Footer</a:t>
            </a:r>
            <a:endParaRPr lang="de-DE" sz="1400" b="0" strike="noStrike" spc="-1">
              <a:latin typeface="Calibri"/>
            </a:endParaRPr>
          </a:p>
        </p:txBody>
      </p:sp>
      <p:sp>
        <p:nvSpPr>
          <p:cNvPr id="6" name="PlaceHolder 7"/>
          <p:cNvSpPr>
            <a:spLocks noGrp="1"/>
          </p:cNvSpPr>
          <p:nvPr>
            <p:ph type="sldNum" idx="2"/>
          </p:nvPr>
        </p:nvSpPr>
        <p:spPr>
          <a:xfrm>
            <a:off x="10634040" y="6356520"/>
            <a:ext cx="1530360" cy="364320"/>
          </a:xfrm>
          <a:prstGeom prst="rect">
            <a:avLst/>
          </a:prstGeom>
        </p:spPr>
        <p:txBody>
          <a:bodyPr lIns="90000" tIns="45000" rIns="90000" bIns="45000" anchor="ctr">
            <a:noAutofit/>
          </a:bodyPr>
          <a:lstStyle>
            <a:lvl1pPr algn="r">
              <a:lnSpc>
                <a:spcPct val="100000"/>
              </a:lnSpc>
              <a:defRPr lang="en-US" sz="1200" b="1" strike="noStrike" spc="-1">
                <a:solidFill>
                  <a:srgbClr val="FFCA08"/>
                </a:solidFill>
                <a:latin typeface="Corbel"/>
                <a:ea typeface="DejaVu Sans"/>
              </a:defRPr>
            </a:lvl1pPr>
          </a:lstStyle>
          <a:p>
            <a:pPr algn="r">
              <a:lnSpc>
                <a:spcPct val="100000"/>
              </a:lnSpc>
            </a:pPr>
            <a:fld id="{19E946B8-FDA8-48D5-B76E-193846328E9B}" type="slidenum">
              <a:rPr lang="en-US" sz="1200" b="1" strike="noStrike" spc="-1">
                <a:solidFill>
                  <a:srgbClr val="FFCA08"/>
                </a:solidFill>
                <a:latin typeface="Corbel"/>
                <a:ea typeface="DejaVu Sans"/>
              </a:rPr>
              <a:t>‹Nr.›</a:t>
            </a:fld>
            <a:endParaRPr lang="de-DE" sz="1200" b="0" strike="noStrike" spc="-1">
              <a:latin typeface="Calibri"/>
            </a:endParaRPr>
          </a:p>
        </p:txBody>
      </p:sp>
      <p:sp>
        <p:nvSpPr>
          <p:cNvPr id="7" name="PlaceHolder 8"/>
          <p:cNvSpPr>
            <a:spLocks noGrp="1"/>
          </p:cNvSpPr>
          <p:nvPr>
            <p:ph type="dt" idx="3"/>
          </p:nvPr>
        </p:nvSpPr>
        <p:spPr>
          <a:xfrm>
            <a:off x="262440" y="6356520"/>
            <a:ext cx="2742480" cy="364320"/>
          </a:xfrm>
          <a:prstGeom prst="rect">
            <a:avLst/>
          </a:prstGeom>
        </p:spPr>
        <p:txBody>
          <a:bodyPr lIns="90000" tIns="45000" rIns="90000" bIns="45000" anchor="ctr">
            <a:noAutofit/>
          </a:bodyPr>
          <a:lstStyle>
            <a:lvl1pPr>
              <a:defRPr lang="de-DE" sz="1400" b="0" strike="noStrike" spc="-1">
                <a:latin typeface="Calibri"/>
              </a:defRPr>
            </a:lvl1pPr>
          </a:lstStyle>
          <a:p>
            <a:endParaRPr lang="de-DE" sz="1400" b="0" strike="noStrike" spc="-1">
              <a:latin typeface="Calibri"/>
            </a:endParaRPr>
          </a:p>
        </p:txBody>
      </p:sp>
      <p:sp>
        <p:nvSpPr>
          <p:cNvPr id="8" name="PlaceHolder 9"/>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de-DE" sz="2800" b="0" strike="noStrike" spc="-1">
                <a:solidFill>
                  <a:srgbClr val="000000"/>
                </a:solidFill>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2000" b="0" strike="noStrike" spc="-1">
                <a:solidFill>
                  <a:srgbClr val="000000"/>
                </a:solidFill>
                <a:latin typeface="Arial"/>
              </a:rPr>
              <a:t>Zweite Gliederungsebene</a:t>
            </a:r>
          </a:p>
          <a:p>
            <a:pPr marL="1296000" lvl="2" indent="-288000">
              <a:spcBef>
                <a:spcPts val="850"/>
              </a:spcBef>
              <a:buClr>
                <a:srgbClr val="000000"/>
              </a:buClr>
              <a:buSzPct val="45000"/>
              <a:buFont typeface="Wingdings" charset="2"/>
              <a:buChar char=""/>
            </a:pPr>
            <a:r>
              <a:rPr lang="de-DE" sz="1800" b="0" strike="noStrike" spc="-1">
                <a:solidFill>
                  <a:srgbClr val="000000"/>
                </a:solidFill>
                <a:latin typeface="Arial"/>
              </a:rPr>
              <a:t>Dritte Gliederungsebene</a:t>
            </a:r>
          </a:p>
          <a:p>
            <a:pPr marL="1728000" lvl="3" indent="-216000">
              <a:spcBef>
                <a:spcPts val="567"/>
              </a:spcBef>
              <a:buClr>
                <a:srgbClr val="000000"/>
              </a:buClr>
              <a:buSzPct val="75000"/>
              <a:buFont typeface="Symbol" charset="2"/>
              <a:buChar char=""/>
            </a:pPr>
            <a:r>
              <a:rPr lang="de-DE" sz="1800" b="0" strike="noStrike" spc="-1">
                <a:solidFill>
                  <a:srgbClr val="000000"/>
                </a:solidFill>
                <a:latin typeface="Arial"/>
              </a:rPr>
              <a:t>Vierte Gliederungsebene</a:t>
            </a:r>
          </a:p>
          <a:p>
            <a:pPr marL="2160000" lvl="4" indent="-216000">
              <a:spcBef>
                <a:spcPts val="283"/>
              </a:spcBef>
              <a:buClr>
                <a:srgbClr val="000000"/>
              </a:buClr>
              <a:buSzPct val="45000"/>
              <a:buFont typeface="Wingdings" charset="2"/>
              <a:buChar char=""/>
            </a:pPr>
            <a:r>
              <a:rPr lang="de-DE" sz="2000" b="0" strike="noStrike" spc="-1">
                <a:solidFill>
                  <a:srgbClr val="000000"/>
                </a:solidFill>
                <a:latin typeface="Arial"/>
              </a:rPr>
              <a:t>Fünfte Gliederungsebene</a:t>
            </a:r>
          </a:p>
          <a:p>
            <a:pPr marL="2592000" lvl="5" indent="-216000">
              <a:spcBef>
                <a:spcPts val="283"/>
              </a:spcBef>
              <a:buClr>
                <a:srgbClr val="000000"/>
              </a:buClr>
              <a:buSzPct val="45000"/>
              <a:buFont typeface="Wingdings" charset="2"/>
              <a:buChar char=""/>
            </a:pPr>
            <a:r>
              <a:rPr lang="de-DE" sz="2000" b="0" strike="noStrike" spc="-1">
                <a:solidFill>
                  <a:srgbClr val="000000"/>
                </a:solidFill>
                <a:latin typeface="Arial"/>
              </a:rPr>
              <a:t>Sechste Gliederungsebene</a:t>
            </a:r>
          </a:p>
          <a:p>
            <a:pPr marL="3024000" lvl="6" indent="-216000">
              <a:spcBef>
                <a:spcPts val="283"/>
              </a:spcBef>
              <a:buClr>
                <a:srgbClr val="000000"/>
              </a:buClr>
              <a:buSzPct val="45000"/>
              <a:buFont typeface="Wingdings" charset="2"/>
              <a:buChar char=""/>
            </a:pPr>
            <a:r>
              <a:rPr lang="de-DE" sz="2000" b="0" strike="noStrike" spc="-1">
                <a:solidFill>
                  <a:srgbClr val="000000"/>
                </a:solidFill>
                <a:latin typeface="Arial"/>
              </a:rPr>
              <a:t>Siebte Gliederungsebene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 name="CustomShape 1"/>
          <p:cNvSpPr/>
          <p:nvPr/>
        </p:nvSpPr>
        <p:spPr>
          <a:xfrm>
            <a:off x="0" y="758880"/>
            <a:ext cx="3443040" cy="5330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46" name="CustomShape 2"/>
          <p:cNvSpPr/>
          <p:nvPr/>
        </p:nvSpPr>
        <p:spPr>
          <a:xfrm>
            <a:off x="11815920" y="758880"/>
            <a:ext cx="383400" cy="5330160"/>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p:style>
      </p:sp>
      <p:sp>
        <p:nvSpPr>
          <p:cNvPr id="47" name="PlaceHolder 3"/>
          <p:cNvSpPr>
            <a:spLocks noGrp="1"/>
          </p:cNvSpPr>
          <p:nvPr>
            <p:ph type="ftr" idx="4"/>
          </p:nvPr>
        </p:nvSpPr>
        <p:spPr>
          <a:xfrm>
            <a:off x="3869280" y="6356520"/>
            <a:ext cx="5910840" cy="364320"/>
          </a:xfrm>
          <a:prstGeom prst="rect">
            <a:avLst/>
          </a:prstGeom>
        </p:spPr>
        <p:txBody>
          <a:bodyPr lIns="90000" tIns="45000" rIns="90000" bIns="45000" anchor="ctr">
            <a:noAutofit/>
          </a:bodyPr>
          <a:lstStyle>
            <a:lvl1pPr algn="ctr">
              <a:lnSpc>
                <a:spcPct val="100000"/>
              </a:lnSpc>
              <a:defRPr lang="de-DE" sz="1400" b="0" strike="noStrike" spc="-1">
                <a:solidFill>
                  <a:srgbClr val="000000"/>
                </a:solidFill>
                <a:latin typeface="Calibri"/>
                <a:ea typeface="DejaVu Sans"/>
              </a:defRPr>
            </a:lvl1pPr>
          </a:lstStyle>
          <a:p>
            <a:pPr algn="ctr">
              <a:lnSpc>
                <a:spcPct val="100000"/>
              </a:lnSpc>
            </a:pPr>
            <a:r>
              <a:rPr lang="de-DE" sz="1400" b="0" strike="noStrike" spc="-1">
                <a:solidFill>
                  <a:srgbClr val="000000"/>
                </a:solidFill>
                <a:latin typeface="Calibri"/>
                <a:ea typeface="DejaVu Sans"/>
              </a:rPr>
              <a:t>Footer</a:t>
            </a:r>
            <a:endParaRPr lang="de-DE" sz="1400" b="0" strike="noStrike" spc="-1">
              <a:latin typeface="Calibri"/>
            </a:endParaRPr>
          </a:p>
        </p:txBody>
      </p:sp>
      <p:sp>
        <p:nvSpPr>
          <p:cNvPr id="48" name="PlaceHolder 4"/>
          <p:cNvSpPr>
            <a:spLocks noGrp="1"/>
          </p:cNvSpPr>
          <p:nvPr>
            <p:ph type="sldNum" idx="5"/>
          </p:nvPr>
        </p:nvSpPr>
        <p:spPr>
          <a:xfrm>
            <a:off x="10634040" y="6356520"/>
            <a:ext cx="1530360" cy="364320"/>
          </a:xfrm>
          <a:prstGeom prst="rect">
            <a:avLst/>
          </a:prstGeom>
        </p:spPr>
        <p:txBody>
          <a:bodyPr lIns="90000" tIns="45000" rIns="90000" bIns="45000" anchor="ctr">
            <a:noAutofit/>
          </a:bodyPr>
          <a:lstStyle>
            <a:lvl1pPr algn="r">
              <a:lnSpc>
                <a:spcPct val="100000"/>
              </a:lnSpc>
              <a:defRPr lang="en-US" sz="1200" b="1" strike="noStrike" spc="-1">
                <a:solidFill>
                  <a:srgbClr val="FFCA08"/>
                </a:solidFill>
                <a:latin typeface="Corbel"/>
                <a:ea typeface="DejaVu Sans"/>
              </a:defRPr>
            </a:lvl1pPr>
          </a:lstStyle>
          <a:p>
            <a:pPr algn="r">
              <a:lnSpc>
                <a:spcPct val="100000"/>
              </a:lnSpc>
            </a:pPr>
            <a:fld id="{8FB7371A-B09A-4E1A-B3B2-FBDA233296AD}" type="slidenum">
              <a:rPr lang="en-US" sz="1200" b="1" strike="noStrike" spc="-1">
                <a:solidFill>
                  <a:srgbClr val="FFCA08"/>
                </a:solidFill>
                <a:latin typeface="Corbel"/>
                <a:ea typeface="DejaVu Sans"/>
              </a:rPr>
              <a:t>‹Nr.›</a:t>
            </a:fld>
            <a:endParaRPr lang="de-DE" sz="1200" b="0" strike="noStrike" spc="-1">
              <a:latin typeface="Calibri"/>
            </a:endParaRPr>
          </a:p>
        </p:txBody>
      </p:sp>
      <p:sp>
        <p:nvSpPr>
          <p:cNvPr id="49" name="PlaceHolder 5"/>
          <p:cNvSpPr>
            <a:spLocks noGrp="1"/>
          </p:cNvSpPr>
          <p:nvPr>
            <p:ph type="dt" idx="6"/>
          </p:nvPr>
        </p:nvSpPr>
        <p:spPr>
          <a:xfrm>
            <a:off x="262440" y="6356520"/>
            <a:ext cx="2742480" cy="364320"/>
          </a:xfrm>
          <a:prstGeom prst="rect">
            <a:avLst/>
          </a:prstGeom>
        </p:spPr>
        <p:txBody>
          <a:bodyPr lIns="90000" tIns="45000" rIns="90000" bIns="45000" anchor="ctr">
            <a:noAutofit/>
          </a:bodyPr>
          <a:lstStyle>
            <a:lvl1pPr>
              <a:defRPr lang="de-DE" sz="1400" b="0" strike="noStrike" spc="-1">
                <a:latin typeface="Calibri"/>
              </a:defRPr>
            </a:lvl1pPr>
          </a:lstStyle>
          <a:p>
            <a:endParaRPr lang="de-DE" sz="1400" b="0" strike="noStrike" spc="-1">
              <a:latin typeface="Calibri"/>
            </a:endParaRPr>
          </a:p>
        </p:txBody>
      </p:sp>
      <p:sp>
        <p:nvSpPr>
          <p:cNvPr id="50" name="PlaceHolder 6"/>
          <p:cNvSpPr>
            <a:spLocks noGrp="1"/>
          </p:cNvSpPr>
          <p:nvPr>
            <p:ph type="title"/>
          </p:nvPr>
        </p:nvSpPr>
        <p:spPr>
          <a:xfrm>
            <a:off x="609480" y="273600"/>
            <a:ext cx="10972440" cy="1144800"/>
          </a:xfrm>
          <a:prstGeom prst="rect">
            <a:avLst/>
          </a:prstGeom>
        </p:spPr>
        <p:txBody>
          <a:bodyPr lIns="0" tIns="0" rIns="0" bIns="0" anchor="ctr">
            <a:noAutofit/>
          </a:bodyPr>
          <a:lstStyle/>
          <a:p>
            <a:r>
              <a:rPr lang="de-DE" sz="1800" b="0" strike="noStrike" spc="-1">
                <a:solidFill>
                  <a:srgbClr val="000000"/>
                </a:solidFill>
                <a:latin typeface="Arial"/>
              </a:rPr>
              <a:t>Format des Titeltextes durch Klicken bearbeiten</a:t>
            </a:r>
          </a:p>
        </p:txBody>
      </p:sp>
      <p:sp>
        <p:nvSpPr>
          <p:cNvPr id="51" name="PlaceHolder 7"/>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de-DE" sz="2800" b="0" strike="noStrike" spc="-1">
                <a:solidFill>
                  <a:srgbClr val="000000"/>
                </a:solidFill>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2000" b="0" strike="noStrike" spc="-1">
                <a:solidFill>
                  <a:srgbClr val="000000"/>
                </a:solidFill>
                <a:latin typeface="Arial"/>
              </a:rPr>
              <a:t>Zweite Gliederungsebene</a:t>
            </a:r>
          </a:p>
          <a:p>
            <a:pPr marL="1296000" lvl="2" indent="-288000">
              <a:spcBef>
                <a:spcPts val="850"/>
              </a:spcBef>
              <a:buClr>
                <a:srgbClr val="000000"/>
              </a:buClr>
              <a:buSzPct val="45000"/>
              <a:buFont typeface="Wingdings" charset="2"/>
              <a:buChar char=""/>
            </a:pPr>
            <a:r>
              <a:rPr lang="de-DE" sz="1800" b="0" strike="noStrike" spc="-1">
                <a:solidFill>
                  <a:srgbClr val="000000"/>
                </a:solidFill>
                <a:latin typeface="Arial"/>
              </a:rPr>
              <a:t>Dritte Gliederungsebene</a:t>
            </a:r>
          </a:p>
          <a:p>
            <a:pPr marL="1728000" lvl="3" indent="-216000">
              <a:spcBef>
                <a:spcPts val="567"/>
              </a:spcBef>
              <a:buClr>
                <a:srgbClr val="000000"/>
              </a:buClr>
              <a:buSzPct val="75000"/>
              <a:buFont typeface="Symbol" charset="2"/>
              <a:buChar char=""/>
            </a:pPr>
            <a:r>
              <a:rPr lang="de-DE" sz="1800" b="0" strike="noStrike" spc="-1">
                <a:solidFill>
                  <a:srgbClr val="000000"/>
                </a:solidFill>
                <a:latin typeface="Arial"/>
              </a:rPr>
              <a:t>Vierte Gliederungsebene</a:t>
            </a:r>
          </a:p>
          <a:p>
            <a:pPr marL="2160000" lvl="4" indent="-216000">
              <a:spcBef>
                <a:spcPts val="283"/>
              </a:spcBef>
              <a:buClr>
                <a:srgbClr val="000000"/>
              </a:buClr>
              <a:buSzPct val="45000"/>
              <a:buFont typeface="Wingdings" charset="2"/>
              <a:buChar char=""/>
            </a:pPr>
            <a:r>
              <a:rPr lang="de-DE" sz="2000" b="0" strike="noStrike" spc="-1">
                <a:solidFill>
                  <a:srgbClr val="000000"/>
                </a:solidFill>
                <a:latin typeface="Arial"/>
              </a:rPr>
              <a:t>Fünfte Gliederungsebene</a:t>
            </a:r>
          </a:p>
          <a:p>
            <a:pPr marL="2592000" lvl="5" indent="-216000">
              <a:spcBef>
                <a:spcPts val="283"/>
              </a:spcBef>
              <a:buClr>
                <a:srgbClr val="000000"/>
              </a:buClr>
              <a:buSzPct val="45000"/>
              <a:buFont typeface="Wingdings" charset="2"/>
              <a:buChar char=""/>
            </a:pPr>
            <a:r>
              <a:rPr lang="de-DE" sz="2000" b="0" strike="noStrike" spc="-1">
                <a:solidFill>
                  <a:srgbClr val="000000"/>
                </a:solidFill>
                <a:latin typeface="Arial"/>
              </a:rPr>
              <a:t>Sechste Gliederungsebene</a:t>
            </a:r>
          </a:p>
          <a:p>
            <a:pPr marL="3024000" lvl="6" indent="-216000">
              <a:spcBef>
                <a:spcPts val="283"/>
              </a:spcBef>
              <a:buClr>
                <a:srgbClr val="000000"/>
              </a:buClr>
              <a:buSzPct val="45000"/>
              <a:buFont typeface="Wingdings" charset="2"/>
              <a:buChar char=""/>
            </a:pPr>
            <a:r>
              <a:rPr lang="de-DE" sz="2000" b="0" strike="noStrike" spc="-1">
                <a:solidFill>
                  <a:srgbClr val="000000"/>
                </a:solidFill>
                <a:latin typeface="Arial"/>
              </a:rPr>
              <a:t>Siebte Gliederungsebene</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creativecommons.org/licenses/by/4.0/"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8" Type="http://schemas.openxmlformats.org/officeDocument/2006/relationships/hyperlink" Target="https://open-access.network/informieren/rechtsfragen/lizenzen" TargetMode="External"/><Relationship Id="rId3" Type="http://schemas.openxmlformats.org/officeDocument/2006/relationships/hyperlink" Target="https://zenodo.org/communities/open-access_network" TargetMode="External"/><Relationship Id="rId7" Type="http://schemas.openxmlformats.org/officeDocument/2006/relationships/hyperlink" Target="https://creativecommons.org/licenses/?lang=de" TargetMode="External"/><Relationship Id="rId2" Type="http://schemas.openxmlformats.org/officeDocument/2006/relationships/hyperlink" Target="https://doi.org/10.5281/zenodo.6199141" TargetMode="External"/><Relationship Id="rId1" Type="http://schemas.openxmlformats.org/officeDocument/2006/relationships/slideLayout" Target="../slideLayouts/slideLayout13.xml"/><Relationship Id="rId6" Type="http://schemas.openxmlformats.org/officeDocument/2006/relationships/hyperlink" Target="https://www.fh-bielefeld.de/open-access/faq" TargetMode="External"/><Relationship Id="rId5" Type="http://schemas.openxmlformats.org/officeDocument/2006/relationships/hyperlink" Target="https://doi.org/10.1515/9783110494068" TargetMode="External"/><Relationship Id="rId10" Type="http://schemas.openxmlformats.org/officeDocument/2006/relationships/image" Target="../media/image8.png"/><Relationship Id="rId4" Type="http://schemas.openxmlformats.org/officeDocument/2006/relationships/hyperlink" Target="https://open-access.network/informieren/open-access-grundlagen/gruende-und-vorbehalte" TargetMode="External"/><Relationship Id="rId9" Type="http://schemas.openxmlformats.org/officeDocument/2006/relationships/hyperlink" Target="https://www.publisso.de/open-access-beraten/faqs/urheberrecht-und-wissenschaft/"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hyperlink" Target="https://zenodo.org/record/5045255#.Yebf1Pgxk2w" TargetMode="External"/><Relationship Id="rId13" Type="http://schemas.openxmlformats.org/officeDocument/2006/relationships/hyperlink" Target="https://doi.org/10.5446/49691" TargetMode="External"/><Relationship Id="rId18" Type="http://schemas.openxmlformats.org/officeDocument/2006/relationships/hyperlink" Target="https://doi.org/10.5281/zenodo.5223005" TargetMode="External"/><Relationship Id="rId3" Type="http://schemas.openxmlformats.org/officeDocument/2006/relationships/hyperlink" Target="https://open-access.network/startseite" TargetMode="External"/><Relationship Id="rId7" Type="http://schemas.openxmlformats.org/officeDocument/2006/relationships/hyperlink" Target="https://www.youtube.com/watch?v=L5rVH1KGBCY&amp;t=13s" TargetMode="External"/><Relationship Id="rId12" Type="http://schemas.openxmlformats.org/officeDocument/2006/relationships/hyperlink" Target="https://oa2020-de.org/blog/2019/03/18/bedeutung_chancen_wileydeal_openaccesstransformation/" TargetMode="External"/><Relationship Id="rId17" Type="http://schemas.openxmlformats.org/officeDocument/2006/relationships/hyperlink" Target="https://doi.org/10.5281/zenodo.4650424" TargetMode="External"/><Relationship Id="rId2" Type="http://schemas.openxmlformats.org/officeDocument/2006/relationships/hyperlink" Target="https://www.hfwu.de/bw-open-access" TargetMode="External"/><Relationship Id="rId16" Type="http://schemas.openxmlformats.org/officeDocument/2006/relationships/hyperlink" Target="https://open-access.network/informieren/politische-rahmenbedingungen/open-access-policies" TargetMode="External"/><Relationship Id="rId1" Type="http://schemas.openxmlformats.org/officeDocument/2006/relationships/slideLayout" Target="../slideLayouts/slideLayout13.xml"/><Relationship Id="rId6" Type="http://schemas.openxmlformats.org/officeDocument/2006/relationships/hyperlink" Target="https://www.youtube.com/watch?v=o3TW4JSUsqs&amp;t=5s" TargetMode="External"/><Relationship Id="rId11" Type="http://schemas.openxmlformats.org/officeDocument/2006/relationships/hyperlink" Target="https://www.youtube.com/watch?v=jyufsoO_Rlw&amp;list=PL21OQMD4VlwPoCgB0WMaogInzUttdfSQo" TargetMode="External"/><Relationship Id="rId5" Type="http://schemas.openxmlformats.org/officeDocument/2006/relationships/hyperlink" Target="https://av.tib.eu/series/965/open+access+network" TargetMode="External"/><Relationship Id="rId15" Type="http://schemas.openxmlformats.org/officeDocument/2006/relationships/hyperlink" Target="https://www.openaire.eu/toolkit-for-policy-makers-on-open-science-and-open-access" TargetMode="External"/><Relationship Id="rId10" Type="http://schemas.openxmlformats.org/officeDocument/2006/relationships/hyperlink" Target="https://doi.org/10.5281/zenodo.4694319" TargetMode="External"/><Relationship Id="rId19" Type="http://schemas.openxmlformats.org/officeDocument/2006/relationships/image" Target="../media/image8.png"/><Relationship Id="rId4" Type="http://schemas.openxmlformats.org/officeDocument/2006/relationships/hyperlink" Target="https://www.bildung-forschung.digital/digitalezukunft/de/wissen/open-access/open-access-publizieren/open-access-publizieren" TargetMode="External"/><Relationship Id="rId9" Type="http://schemas.openxmlformats.org/officeDocument/2006/relationships/hyperlink" Target="https://doi.org/10.5281/zenodo.4730366" TargetMode="External"/><Relationship Id="rId14" Type="http://schemas.openxmlformats.org/officeDocument/2006/relationships/hyperlink" Target="https://doi.org/10.5446/49697"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hyperlink" Target="https://zenodo.org/communities/open-access_network" TargetMode="External"/><Relationship Id="rId2" Type="http://schemas.openxmlformats.org/officeDocument/2006/relationships/hyperlink" Target="https://oa2020-de.org/pages/uebersichtoabeauftragte/" TargetMode="External"/><Relationship Id="rId1" Type="http://schemas.openxmlformats.org/officeDocument/2006/relationships/slideLayout" Target="../slideLayouts/slideLayout13.xml"/><Relationship Id="rId5" Type="http://schemas.openxmlformats.org/officeDocument/2006/relationships/image" Target="../media/image8.png"/><Relationship Id="rId4" Type="http://schemas.openxmlformats.org/officeDocument/2006/relationships/hyperlink" Target="https://open-access.net/community/veranstaltungen/veranstaltungen-des-projekts-open-accessnetwork/workshops/train-the-trainer-workshop/train-the-trainer-worksho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openaccessweek.org/" TargetMode="Externa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zenodo.org/communities/hawenphenbadenwuerttemberg/"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1069920" y="1298520"/>
            <a:ext cx="7314480" cy="3254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br>
              <a:rPr dirty="0"/>
            </a:br>
            <a:r>
              <a:rPr lang="de-DE" sz="5900" b="0" strike="noStrike" spc="-100" dirty="0">
                <a:solidFill>
                  <a:schemeClr val="bg1"/>
                </a:solidFill>
                <a:latin typeface="Corbel"/>
                <a:ea typeface="DejaVu Sans"/>
              </a:rPr>
              <a:t>Konzept für ein aktives Marketing von Open Access </a:t>
            </a:r>
            <a:endParaRPr lang="de-DE" sz="5900" b="0" strike="noStrike" spc="-1" dirty="0">
              <a:solidFill>
                <a:schemeClr val="bg1"/>
              </a:solidFill>
              <a:latin typeface="Calibri"/>
            </a:endParaRPr>
          </a:p>
        </p:txBody>
      </p:sp>
      <p:sp>
        <p:nvSpPr>
          <p:cNvPr id="89" name="CustomShape 2"/>
          <p:cNvSpPr/>
          <p:nvPr/>
        </p:nvSpPr>
        <p:spPr>
          <a:xfrm>
            <a:off x="1100160" y="4670280"/>
            <a:ext cx="7284240" cy="12098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20000"/>
              </a:lnSpc>
              <a:spcBef>
                <a:spcPts val="1199"/>
              </a:spcBef>
              <a:tabLst>
                <a:tab pos="0" algn="l"/>
              </a:tabLst>
            </a:pPr>
            <a:r>
              <a:rPr lang="de-DE" sz="2000" b="0" strike="noStrike" spc="-1" dirty="0">
                <a:solidFill>
                  <a:schemeClr val="bg1"/>
                </a:solidFill>
                <a:latin typeface="Corbel"/>
                <a:ea typeface="DejaVu Sans"/>
              </a:rPr>
              <a:t>Modularisierte Handlungsanleitung für die zielgruppenspezifische Ansprache von Forschenden und Forschungseinrichtungen zu Open-Access-Inhalten</a:t>
            </a:r>
            <a:endParaRPr lang="de-DE" sz="2000" b="0" strike="noStrike" spc="-1" dirty="0">
              <a:solidFill>
                <a:schemeClr val="bg1"/>
              </a:solidFill>
              <a:latin typeface="Calibri"/>
            </a:endParaRPr>
          </a:p>
        </p:txBody>
      </p:sp>
      <p:sp>
        <p:nvSpPr>
          <p:cNvPr id="2" name="Foliennummernplatzhalter 1"/>
          <p:cNvSpPr>
            <a:spLocks noGrp="1"/>
          </p:cNvSpPr>
          <p:nvPr>
            <p:ph type="sldNum" idx="2"/>
          </p:nvPr>
        </p:nvSpPr>
        <p:spPr/>
        <p:txBody>
          <a:bodyPr/>
          <a:lstStyle/>
          <a:p>
            <a:fld id="{15FB78B4-059D-4734-AF7E-9D3979FC55B8}" type="slidenum">
              <a:rPr lang="de-DE" smtClean="0"/>
              <a:t>1</a:t>
            </a:fld>
            <a:endParaRPr lang="de-DE"/>
          </a:p>
        </p:txBody>
      </p:sp>
      <p:grpSp>
        <p:nvGrpSpPr>
          <p:cNvPr id="5" name="Gruppieren 4">
            <a:extLst>
              <a:ext uri="{FF2B5EF4-FFF2-40B4-BE49-F238E27FC236}">
                <a16:creationId xmlns:a16="http://schemas.microsoft.com/office/drawing/2014/main" id="{07044E37-C18E-3347-896B-21F2B01A9CFC}"/>
              </a:ext>
            </a:extLst>
          </p:cNvPr>
          <p:cNvGrpSpPr/>
          <p:nvPr/>
        </p:nvGrpSpPr>
        <p:grpSpPr>
          <a:xfrm>
            <a:off x="10067220" y="962440"/>
            <a:ext cx="1332000" cy="1224000"/>
            <a:chOff x="3863453" y="2509788"/>
            <a:chExt cx="1148385" cy="1047509"/>
          </a:xfrm>
        </p:grpSpPr>
        <p:sp>
          <p:nvSpPr>
            <p:cNvPr id="6" name="Rechteck 5">
              <a:extLst>
                <a:ext uri="{FF2B5EF4-FFF2-40B4-BE49-F238E27FC236}">
                  <a16:creationId xmlns:a16="http://schemas.microsoft.com/office/drawing/2014/main" id="{14723386-E171-6242-95CC-8DD045A29658}"/>
                </a:ext>
              </a:extLst>
            </p:cNvPr>
            <p:cNvSpPr/>
            <p:nvPr/>
          </p:nvSpPr>
          <p:spPr>
            <a:xfrm>
              <a:off x="3863453" y="2509788"/>
              <a:ext cx="1148385" cy="10475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a:extLst>
                <a:ext uri="{FF2B5EF4-FFF2-40B4-BE49-F238E27FC236}">
                  <a16:creationId xmlns:a16="http://schemas.microsoft.com/office/drawing/2014/main" id="{FEB1203C-E76F-2947-8115-37D6D738F8F0}"/>
                </a:ext>
              </a:extLst>
            </p:cNvPr>
            <p:cNvPicPr>
              <a:picLocks noChangeAspect="1"/>
            </p:cNvPicPr>
            <p:nvPr/>
          </p:nvPicPr>
          <p:blipFill>
            <a:blip r:embed="rId3"/>
            <a:stretch>
              <a:fillRect/>
            </a:stretch>
          </p:blipFill>
          <p:spPr>
            <a:xfrm>
              <a:off x="3998546" y="2623260"/>
              <a:ext cx="843743" cy="820563"/>
            </a:xfrm>
            <a:prstGeom prst="rect">
              <a:avLst/>
            </a:prstGeom>
          </p:spPr>
        </p:pic>
      </p:grpSp>
      <p:pic>
        <p:nvPicPr>
          <p:cNvPr id="8" name="Grafik 7">
            <a:extLst>
              <a:ext uri="{FF2B5EF4-FFF2-40B4-BE49-F238E27FC236}">
                <a16:creationId xmlns:a16="http://schemas.microsoft.com/office/drawing/2014/main" id="{3B07F7B5-90E3-4871-B4D8-E986E7DC022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4648" y="6393158"/>
            <a:ext cx="888496" cy="310864"/>
          </a:xfrm>
          <a:prstGeom prst="rect">
            <a:avLst/>
          </a:prstGeom>
        </p:spPr>
      </p:pic>
      <p:sp>
        <p:nvSpPr>
          <p:cNvPr id="11" name="Untertitel 2">
            <a:extLst>
              <a:ext uri="{FF2B5EF4-FFF2-40B4-BE49-F238E27FC236}">
                <a16:creationId xmlns:a16="http://schemas.microsoft.com/office/drawing/2014/main" id="{3EE9C3D8-B4CC-4558-932C-4D31504AB163}"/>
              </a:ext>
            </a:extLst>
          </p:cNvPr>
          <p:cNvSpPr txBox="1">
            <a:spLocks/>
          </p:cNvSpPr>
          <p:nvPr/>
        </p:nvSpPr>
        <p:spPr>
          <a:xfrm>
            <a:off x="1267632" y="6356520"/>
            <a:ext cx="4655648" cy="313547"/>
          </a:xfrm>
          <a:prstGeom prst="rect">
            <a:avLst/>
          </a:prstGeom>
        </p:spPr>
        <p:txBody>
          <a:bodyPr vert="horz" lIns="0" tIns="0" rIns="0" bIns="0" rtlCol="0" anchor="b">
            <a:noAutofit/>
          </a:bodyPr>
          <a:lstStyle>
            <a:lvl1pPr indent="0">
              <a:lnSpc>
                <a:spcPct val="110000"/>
              </a:lnSpc>
              <a:spcBef>
                <a:spcPts val="0"/>
              </a:spcBef>
              <a:buFont typeface="Arial" pitchFamily="34" charset="0"/>
              <a:buNone/>
              <a:defRPr sz="2000" b="1" u="sng" baseline="0">
                <a:uFill>
                  <a:solidFill>
                    <a:schemeClr val="accent1"/>
                  </a:solidFill>
                </a:uFill>
              </a:defRPr>
            </a:lvl1pPr>
            <a:lvl2pPr indent="0" algn="ctr">
              <a:lnSpc>
                <a:spcPct val="110000"/>
              </a:lnSpc>
              <a:spcBef>
                <a:spcPts val="0"/>
              </a:spcBef>
              <a:buFont typeface="Arial" pitchFamily="34" charset="0"/>
              <a:buNone/>
              <a:defRPr sz="1600">
                <a:solidFill>
                  <a:schemeClr val="tx1">
                    <a:tint val="75000"/>
                  </a:schemeClr>
                </a:solidFill>
              </a:defRPr>
            </a:lvl2pPr>
            <a:lvl3pPr indent="0" algn="ctr">
              <a:lnSpc>
                <a:spcPct val="110000"/>
              </a:lnSpc>
              <a:spcBef>
                <a:spcPts val="0"/>
              </a:spcBef>
              <a:buClr>
                <a:schemeClr val="accent1"/>
              </a:buClr>
              <a:buFont typeface="Arial" panose="020B0604020202020204" pitchFamily="34" charset="0"/>
              <a:buNone/>
              <a:defRPr sz="1600">
                <a:solidFill>
                  <a:schemeClr val="tx1">
                    <a:tint val="75000"/>
                  </a:schemeClr>
                </a:solidFill>
              </a:defRPr>
            </a:lvl3pPr>
            <a:lvl4pPr indent="0" algn="ctr">
              <a:lnSpc>
                <a:spcPct val="110000"/>
              </a:lnSpc>
              <a:spcBef>
                <a:spcPts val="0"/>
              </a:spcBef>
              <a:buClr>
                <a:schemeClr val="accent1"/>
              </a:buClr>
              <a:buFont typeface="Arial" panose="020B0604020202020204" pitchFamily="34" charset="0"/>
              <a:buNone/>
              <a:defRPr sz="1600">
                <a:solidFill>
                  <a:schemeClr val="tx1">
                    <a:tint val="75000"/>
                  </a:schemeClr>
                </a:solidFill>
              </a:defRPr>
            </a:lvl4pPr>
            <a:lvl5pPr indent="0" algn="ctr">
              <a:lnSpc>
                <a:spcPct val="110000"/>
              </a:lnSpc>
              <a:spcBef>
                <a:spcPts val="0"/>
              </a:spcBef>
              <a:buFont typeface="+mj-lt"/>
              <a:buNone/>
              <a:defRPr sz="1600" u="sng" baseline="0">
                <a:solidFill>
                  <a:schemeClr val="tx1">
                    <a:tint val="75000"/>
                  </a:schemeClr>
                </a:solidFill>
                <a:uFill>
                  <a:solidFill>
                    <a:schemeClr val="accent1"/>
                  </a:solidFill>
                </a:uFill>
              </a:defRPr>
            </a:lvl5pPr>
            <a:lvl6pPr indent="0" algn="ctr">
              <a:lnSpc>
                <a:spcPct val="110000"/>
              </a:lnSpc>
              <a:spcBef>
                <a:spcPts val="0"/>
              </a:spcBef>
              <a:buClr>
                <a:schemeClr val="accent1"/>
              </a:buClr>
              <a:buFont typeface="Arial" panose="020B0604020202020204" pitchFamily="34" charset="0"/>
              <a:buNone/>
              <a:defRPr sz="1600" baseline="0">
                <a:solidFill>
                  <a:schemeClr val="tx1">
                    <a:tint val="75000"/>
                  </a:schemeClr>
                </a:solidFill>
              </a:defRPr>
            </a:lvl6pPr>
            <a:lvl7pPr indent="0" algn="ctr">
              <a:lnSpc>
                <a:spcPct val="110000"/>
              </a:lnSpc>
              <a:spcBef>
                <a:spcPts val="0"/>
              </a:spcBef>
              <a:buClr>
                <a:schemeClr val="accent1"/>
              </a:buClr>
              <a:buFont typeface="Arial" panose="020B0604020202020204" pitchFamily="34" charset="0"/>
              <a:buNone/>
              <a:defRPr sz="1600" baseline="0">
                <a:solidFill>
                  <a:schemeClr val="tx1">
                    <a:tint val="75000"/>
                  </a:schemeClr>
                </a:solidFill>
              </a:defRPr>
            </a:lvl7pPr>
            <a:lvl8pPr indent="0" algn="ctr">
              <a:lnSpc>
                <a:spcPct val="110000"/>
              </a:lnSpc>
              <a:spcBef>
                <a:spcPts val="0"/>
              </a:spcBef>
              <a:buClr>
                <a:schemeClr val="accent1"/>
              </a:buClr>
              <a:buFont typeface="Arial" panose="020B0604020202020204" pitchFamily="34" charset="0"/>
              <a:buNone/>
              <a:tabLst/>
              <a:defRPr sz="1600" baseline="0">
                <a:solidFill>
                  <a:schemeClr val="tx1">
                    <a:tint val="75000"/>
                  </a:schemeClr>
                </a:solidFill>
              </a:defRPr>
            </a:lvl8pPr>
            <a:lvl9pPr indent="0" algn="ctr">
              <a:lnSpc>
                <a:spcPct val="110000"/>
              </a:lnSpc>
              <a:spcBef>
                <a:spcPts val="0"/>
              </a:spcBef>
              <a:buClr>
                <a:schemeClr val="accent1"/>
              </a:buClr>
              <a:buFont typeface="Arial" panose="020B0604020202020204" pitchFamily="34" charset="0"/>
              <a:buNone/>
              <a:defRPr sz="1600" baseline="0">
                <a:solidFill>
                  <a:schemeClr val="tx1">
                    <a:tint val="75000"/>
                  </a:schemeClr>
                </a:solidFill>
              </a:defRPr>
            </a:lvl9pPr>
          </a:lstStyle>
          <a:p>
            <a:r>
              <a:rPr lang="de-DE" sz="800" b="0" u="none" dirty="0"/>
              <a:t>Alle Inhalte dieser Präsentation stehen, sofern nicht anders angegeben, unter der </a:t>
            </a:r>
          </a:p>
          <a:p>
            <a:r>
              <a:rPr lang="de-DE" sz="800" b="0" u="none" dirty="0"/>
              <a:t>Lizenz </a:t>
            </a:r>
            <a:r>
              <a:rPr lang="de-DE" sz="800" b="0" u="none" dirty="0">
                <a:hlinkClick r:id="rId5"/>
              </a:rPr>
              <a:t>Creative </a:t>
            </a:r>
            <a:r>
              <a:rPr lang="de-DE" sz="800" b="0" u="none" dirty="0" err="1">
                <a:hlinkClick r:id="rId5"/>
              </a:rPr>
              <a:t>Commons</a:t>
            </a:r>
            <a:r>
              <a:rPr lang="de-DE" sz="800" b="0" u="none" dirty="0">
                <a:hlinkClick r:id="rId5"/>
              </a:rPr>
              <a:t> BY 4.0 International</a:t>
            </a:r>
            <a:r>
              <a:rPr lang="de-DE" sz="800" b="0" u="none" dirty="0"/>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253080" y="1123920"/>
            <a:ext cx="2946600" cy="460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3600" b="0" strike="noStrike" spc="-60" dirty="0">
                <a:solidFill>
                  <a:srgbClr val="FFFFFF"/>
                </a:solidFill>
                <a:latin typeface="Corbel"/>
                <a:ea typeface="DejaVu Sans"/>
              </a:rPr>
              <a:t>Phase: Informieren</a:t>
            </a:r>
            <a:endParaRPr lang="de-DE" sz="3600" b="0" strike="noStrike" spc="-1" dirty="0">
              <a:latin typeface="Calibri"/>
            </a:endParaRPr>
          </a:p>
        </p:txBody>
      </p:sp>
      <p:sp>
        <p:nvSpPr>
          <p:cNvPr id="105" name="CustomShape 2"/>
          <p:cNvSpPr/>
          <p:nvPr/>
        </p:nvSpPr>
        <p:spPr>
          <a:xfrm>
            <a:off x="3869280" y="864000"/>
            <a:ext cx="7314480" cy="5119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spcBef>
                <a:spcPts val="1199"/>
              </a:spcBef>
              <a:tabLst>
                <a:tab pos="0" algn="l"/>
              </a:tabLst>
            </a:pPr>
            <a:r>
              <a:rPr lang="de-DE" sz="2000" b="0" strike="noStrike" spc="-1" dirty="0">
                <a:solidFill>
                  <a:srgbClr val="595959"/>
                </a:solidFill>
                <a:latin typeface="Corbel"/>
                <a:ea typeface="DejaVu Sans"/>
              </a:rPr>
              <a:t>In dieser Phase findet eine Aufklärung über die Vorteile/den Nutzen von Open-Access-Angeboten statt.</a:t>
            </a:r>
            <a:endParaRPr lang="de-DE" sz="2000" b="0" strike="noStrike" spc="-1" dirty="0">
              <a:latin typeface="Calibri"/>
            </a:endParaRPr>
          </a:p>
          <a:p>
            <a:pPr>
              <a:spcBef>
                <a:spcPts val="1199"/>
              </a:spcBef>
              <a:tabLst>
                <a:tab pos="0" algn="l"/>
              </a:tabLst>
            </a:pPr>
            <a:r>
              <a:rPr lang="de-DE" sz="2000" b="0" strike="noStrike" spc="-1" dirty="0">
                <a:solidFill>
                  <a:srgbClr val="595959"/>
                </a:solidFill>
                <a:latin typeface="Corbel"/>
                <a:ea typeface="DejaVu Sans"/>
              </a:rPr>
              <a:t>Diese Phase verlangt viel Eigeninitiative. In Informationsveranstaltungen können sowohl die Grundlagen von Open Access als auch die eigenen Angebote vermittelt werden. </a:t>
            </a:r>
            <a:endParaRPr lang="de-DE" sz="2000" b="0" strike="noStrike" spc="-1" dirty="0">
              <a:latin typeface="Calibri"/>
            </a:endParaRPr>
          </a:p>
          <a:p>
            <a:pPr marL="182880" indent="-182160">
              <a:spcBef>
                <a:spcPts val="1199"/>
              </a:spcBef>
              <a:buClr>
                <a:srgbClr val="FFCA08"/>
              </a:buClr>
              <a:buFont typeface="Wingdings 2" charset="2"/>
              <a:buChar char=""/>
              <a:tabLst>
                <a:tab pos="0" algn="l"/>
              </a:tabLst>
            </a:pPr>
            <a:r>
              <a:rPr lang="de-DE" sz="2000" b="0" strike="noStrike" spc="-1" dirty="0">
                <a:solidFill>
                  <a:srgbClr val="595959"/>
                </a:solidFill>
                <a:latin typeface="Corbel"/>
                <a:ea typeface="DejaVu Sans"/>
              </a:rPr>
              <a:t>Vor-Ort- &amp; Online-Events mischen</a:t>
            </a:r>
            <a:endParaRPr lang="de-DE" sz="2000" b="0" strike="noStrike" spc="-1" dirty="0">
              <a:latin typeface="Calibri"/>
            </a:endParaRPr>
          </a:p>
          <a:p>
            <a:pPr marL="182880" indent="-182160">
              <a:spcBef>
                <a:spcPts val="1199"/>
              </a:spcBef>
              <a:buClr>
                <a:srgbClr val="FFCA08"/>
              </a:buClr>
              <a:buFont typeface="Wingdings 2" charset="2"/>
              <a:buChar char=""/>
              <a:tabLst>
                <a:tab pos="0" algn="l"/>
              </a:tabLst>
            </a:pPr>
            <a:r>
              <a:rPr lang="de-DE" sz="2000" b="0" strike="noStrike" spc="-1" dirty="0">
                <a:solidFill>
                  <a:srgbClr val="595959"/>
                </a:solidFill>
                <a:latin typeface="Corbel"/>
                <a:ea typeface="DejaVu Sans"/>
              </a:rPr>
              <a:t>Keine Scheu vor Wiederholung, dieselbe Präsentation kann auf Ebene der Fachbereiche, der Institute und der Arbeitsgruppen gehalten werden</a:t>
            </a:r>
            <a:endParaRPr lang="de-DE" sz="2000" b="0" strike="noStrike" spc="-1" dirty="0">
              <a:latin typeface="Calibri"/>
            </a:endParaRPr>
          </a:p>
          <a:p>
            <a:pPr marL="182880" indent="-182160">
              <a:spcBef>
                <a:spcPts val="1199"/>
              </a:spcBef>
              <a:buClr>
                <a:srgbClr val="FFCA08"/>
              </a:buClr>
              <a:buFont typeface="Wingdings 2" charset="2"/>
              <a:buChar char=""/>
              <a:tabLst>
                <a:tab pos="0" algn="l"/>
              </a:tabLst>
            </a:pPr>
            <a:r>
              <a:rPr lang="de-DE" sz="2000" b="0" strike="noStrike" spc="-1" dirty="0">
                <a:solidFill>
                  <a:srgbClr val="595959"/>
                </a:solidFill>
                <a:latin typeface="Corbel"/>
                <a:ea typeface="DejaVu Sans"/>
              </a:rPr>
              <a:t>Eigene Infoveranstaltung &amp; Kurzvorträge in den festen Meetings der Zielgruppe anbieten</a:t>
            </a:r>
            <a:endParaRPr lang="de-DE" sz="2000" b="0" strike="noStrike" spc="-1" dirty="0">
              <a:latin typeface="Calibri"/>
            </a:endParaRPr>
          </a:p>
          <a:p>
            <a:pPr marL="182880" indent="-182160">
              <a:spcBef>
                <a:spcPts val="1199"/>
              </a:spcBef>
              <a:buClr>
                <a:srgbClr val="FFCA08"/>
              </a:buClr>
              <a:buFont typeface="Wingdings 2" charset="2"/>
              <a:buChar char=""/>
              <a:tabLst>
                <a:tab pos="0" algn="l"/>
              </a:tabLst>
            </a:pPr>
            <a:r>
              <a:rPr lang="de-DE" sz="2000" b="0" strike="noStrike" spc="-1" dirty="0">
                <a:solidFill>
                  <a:srgbClr val="595959"/>
                </a:solidFill>
                <a:latin typeface="Corbel"/>
                <a:ea typeface="DejaVu Sans"/>
              </a:rPr>
              <a:t>Keep </a:t>
            </a:r>
            <a:r>
              <a:rPr lang="de-DE" sz="2000" b="0" strike="noStrike" spc="-1" dirty="0" err="1">
                <a:solidFill>
                  <a:srgbClr val="595959"/>
                </a:solidFill>
                <a:latin typeface="Corbel"/>
                <a:ea typeface="DejaVu Sans"/>
              </a:rPr>
              <a:t>it</a:t>
            </a:r>
            <a:r>
              <a:rPr lang="de-DE" sz="2000" b="0" strike="noStrike" spc="-1" dirty="0">
                <a:solidFill>
                  <a:srgbClr val="595959"/>
                </a:solidFill>
                <a:latin typeface="Corbel"/>
                <a:ea typeface="DejaVu Sans"/>
              </a:rPr>
              <a:t> </a:t>
            </a:r>
            <a:r>
              <a:rPr lang="de-DE" sz="2000" b="0" strike="noStrike" spc="-1" dirty="0" err="1">
                <a:solidFill>
                  <a:srgbClr val="595959"/>
                </a:solidFill>
                <a:latin typeface="Corbel"/>
                <a:ea typeface="DejaVu Sans"/>
              </a:rPr>
              <a:t>short</a:t>
            </a:r>
            <a:r>
              <a:rPr lang="de-DE" sz="2000" b="0" strike="noStrike" spc="-1" dirty="0">
                <a:solidFill>
                  <a:srgbClr val="595959"/>
                </a:solidFill>
                <a:latin typeface="Corbel"/>
                <a:ea typeface="DejaVu Sans"/>
              </a:rPr>
              <a:t> &amp; simple!</a:t>
            </a:r>
            <a:endParaRPr lang="de-DE" sz="2000" b="0" strike="noStrike" spc="-1" dirty="0">
              <a:latin typeface="Calibri"/>
            </a:endParaRPr>
          </a:p>
          <a:p>
            <a:pPr>
              <a:lnSpc>
                <a:spcPct val="90000"/>
              </a:lnSpc>
              <a:spcBef>
                <a:spcPts val="1199"/>
              </a:spcBef>
              <a:tabLst>
                <a:tab pos="0" algn="l"/>
              </a:tabLst>
            </a:pPr>
            <a:endParaRPr lang="de-DE" sz="2000" b="0" strike="noStrike" spc="-1" dirty="0">
              <a:latin typeface="Calibri"/>
            </a:endParaRPr>
          </a:p>
        </p:txBody>
      </p:sp>
      <p:sp>
        <p:nvSpPr>
          <p:cNvPr id="2" name="Foliennummernplatzhalter 1"/>
          <p:cNvSpPr>
            <a:spLocks noGrp="1"/>
          </p:cNvSpPr>
          <p:nvPr>
            <p:ph type="sldNum" idx="5"/>
          </p:nvPr>
        </p:nvSpPr>
        <p:spPr/>
        <p:txBody>
          <a:bodyPr/>
          <a:lstStyle/>
          <a:p>
            <a:fld id="{040F4300-B17A-429D-BFC1-5F40CACEC58F}" type="slidenum">
              <a:rPr lang="de-DE" smtClean="0"/>
              <a:t>10</a:t>
            </a:fld>
            <a:endParaRPr lang="de-DE"/>
          </a:p>
        </p:txBody>
      </p:sp>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5200" y="4356100"/>
            <a:ext cx="1018580" cy="11049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CustomShape 1"/>
          <p:cNvSpPr/>
          <p:nvPr/>
        </p:nvSpPr>
        <p:spPr>
          <a:xfrm>
            <a:off x="253080" y="1123920"/>
            <a:ext cx="3013560" cy="49593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de-DE" sz="3600" b="0" strike="noStrike" spc="-60" dirty="0">
                <a:solidFill>
                  <a:srgbClr val="FFFFFF"/>
                </a:solidFill>
                <a:latin typeface="Corbel"/>
                <a:ea typeface="DejaVu Sans"/>
              </a:rPr>
              <a:t>Präsentationen</a:t>
            </a:r>
          </a:p>
          <a:p>
            <a:pPr>
              <a:lnSpc>
                <a:spcPct val="90000"/>
              </a:lnSpc>
            </a:pPr>
            <a:r>
              <a:rPr lang="de-DE" sz="2000" spc="-60" dirty="0">
                <a:solidFill>
                  <a:srgbClr val="FFFFFF"/>
                </a:solidFill>
                <a:latin typeface="Corbel"/>
              </a:rPr>
              <a:t>(Materialien zur Phase „Informieren“)</a:t>
            </a:r>
            <a:br>
              <a:rPr sz="2000" dirty="0"/>
            </a:br>
            <a:br>
              <a:rPr sz="2000" dirty="0"/>
            </a:br>
            <a:r>
              <a:rPr lang="de-DE" sz="2000" b="0" strike="noStrike" spc="-60" dirty="0">
                <a:solidFill>
                  <a:srgbClr val="FFFFFF"/>
                </a:solidFill>
                <a:latin typeface="Corbel"/>
                <a:ea typeface="DejaVu Sans"/>
              </a:rPr>
              <a:t>Hier gibt es nachnutzbare Präsentationen zum Halten einer Informations-veranstaltung über Open Access. Zudem finden sich hier Links mit grundlegenden Informationen zu Open Access.</a:t>
            </a:r>
            <a:endParaRPr lang="de-DE" sz="2000" b="0" strike="noStrike" spc="-1" dirty="0">
              <a:latin typeface="Calibri"/>
            </a:endParaRPr>
          </a:p>
        </p:txBody>
      </p:sp>
      <p:sp>
        <p:nvSpPr>
          <p:cNvPr id="107" name="CustomShape 2"/>
          <p:cNvSpPr/>
          <p:nvPr/>
        </p:nvSpPr>
        <p:spPr>
          <a:xfrm>
            <a:off x="3891582" y="638297"/>
            <a:ext cx="7314480" cy="558140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marL="182880" indent="-182160">
              <a:lnSpc>
                <a:spcPct val="90000"/>
              </a:lnSpc>
              <a:spcBef>
                <a:spcPts val="1199"/>
              </a:spcBef>
              <a:buClr>
                <a:srgbClr val="FFCA08"/>
              </a:buClr>
              <a:buFont typeface="Wingdings 2" charset="2"/>
              <a:buChar char=""/>
            </a:pPr>
            <a:r>
              <a:rPr lang="de-DE" sz="2000" spc="-1" dirty="0">
                <a:solidFill>
                  <a:srgbClr val="595959"/>
                </a:solidFill>
                <a:latin typeface="Corbel"/>
                <a:ea typeface="DejaVu Sans"/>
              </a:rPr>
              <a:t>Präsentation „Was bedeutet Open Access?“: </a:t>
            </a:r>
            <a:r>
              <a:rPr lang="de-DE" sz="2000" dirty="0">
                <a:latin typeface="Corbel" panose="020B0503020204020204" pitchFamily="34" charset="0"/>
                <a:hlinkClick r:id="rId2"/>
              </a:rPr>
              <a:t>https://doi.org/10.5281/zenodo.6199141</a:t>
            </a:r>
            <a:r>
              <a:rPr lang="de-DE" sz="2000" dirty="0">
                <a:latin typeface="Corbel" panose="020B0503020204020204" pitchFamily="34" charset="0"/>
              </a:rPr>
              <a:t> </a:t>
            </a:r>
            <a:endParaRPr lang="de-DE" sz="2000" spc="-1" dirty="0">
              <a:solidFill>
                <a:srgbClr val="595959"/>
              </a:solidFill>
              <a:latin typeface="Corbel" panose="020B0503020204020204" pitchFamily="34" charset="0"/>
              <a:ea typeface="DejaVu Sans"/>
            </a:endParaRPr>
          </a:p>
          <a:p>
            <a:pPr marL="182880" indent="-182160">
              <a:lnSpc>
                <a:spcPct val="90000"/>
              </a:lnSpc>
              <a:spcBef>
                <a:spcPts val="1199"/>
              </a:spcBef>
              <a:buClr>
                <a:srgbClr val="FFCA08"/>
              </a:buClr>
              <a:buFont typeface="Wingdings 2" charset="2"/>
              <a:buChar char=""/>
            </a:pPr>
            <a:r>
              <a:rPr lang="de-DE" sz="2000" spc="-1" dirty="0">
                <a:solidFill>
                  <a:srgbClr val="595959"/>
                </a:solidFill>
                <a:latin typeface="Corbel"/>
                <a:ea typeface="DejaVu Sans"/>
              </a:rPr>
              <a:t>Handreichungen und Hilfsmittel von open-</a:t>
            </a:r>
            <a:r>
              <a:rPr lang="de-DE" sz="2000" spc="-1" dirty="0" err="1">
                <a:solidFill>
                  <a:srgbClr val="595959"/>
                </a:solidFill>
                <a:latin typeface="Corbel"/>
                <a:ea typeface="DejaVu Sans"/>
              </a:rPr>
              <a:t>access.network</a:t>
            </a:r>
            <a:r>
              <a:rPr lang="de-DE" sz="2000" spc="-1" dirty="0">
                <a:solidFill>
                  <a:srgbClr val="595959"/>
                </a:solidFill>
                <a:latin typeface="Corbel"/>
                <a:ea typeface="DejaVu Sans"/>
              </a:rPr>
              <a:t>: </a:t>
            </a:r>
            <a:r>
              <a:rPr lang="de-DE" sz="2000" spc="-1" dirty="0">
                <a:solidFill>
                  <a:srgbClr val="595959"/>
                </a:solidFill>
                <a:latin typeface="Corbel"/>
                <a:ea typeface="DejaVu Sans"/>
                <a:hlinkClick r:id="rId3"/>
              </a:rPr>
              <a:t>https://zenodo.org/communities/open-access_network</a:t>
            </a:r>
            <a:r>
              <a:rPr lang="de-DE" sz="2000" spc="-1" dirty="0">
                <a:solidFill>
                  <a:srgbClr val="595959"/>
                </a:solidFill>
                <a:latin typeface="Corbel"/>
                <a:ea typeface="DejaVu Sans"/>
              </a:rPr>
              <a:t> </a:t>
            </a:r>
          </a:p>
          <a:p>
            <a:pPr marL="182880" indent="-182160">
              <a:lnSpc>
                <a:spcPct val="90000"/>
              </a:lnSpc>
              <a:spcBef>
                <a:spcPts val="1199"/>
              </a:spcBef>
              <a:buClr>
                <a:srgbClr val="FFCA08"/>
              </a:buClr>
              <a:buFont typeface="Wingdings 2" charset="2"/>
              <a:buChar char=""/>
            </a:pPr>
            <a:r>
              <a:rPr lang="de-DE" sz="2000" spc="-1" dirty="0">
                <a:solidFill>
                  <a:srgbClr val="595959"/>
                </a:solidFill>
                <a:latin typeface="Corbel"/>
                <a:ea typeface="DejaVu Sans"/>
              </a:rPr>
              <a:t>Gründe und Argumente für Open Access: </a:t>
            </a:r>
            <a:r>
              <a:rPr lang="de-DE" sz="2000" spc="-1" dirty="0">
                <a:solidFill>
                  <a:srgbClr val="595959"/>
                </a:solidFill>
                <a:latin typeface="Corbel"/>
                <a:ea typeface="DejaVu Sans"/>
                <a:hlinkClick r:id="rId4"/>
              </a:rPr>
              <a:t>https://open-access.network/informieren/open-access-grundlagen/gruende-und-vorbehalte</a:t>
            </a:r>
            <a:r>
              <a:rPr lang="de-DE" sz="2000" spc="-1" dirty="0">
                <a:solidFill>
                  <a:srgbClr val="595959"/>
                </a:solidFill>
                <a:latin typeface="Corbel"/>
                <a:ea typeface="DejaVu Sans"/>
              </a:rPr>
              <a:t> </a:t>
            </a:r>
          </a:p>
          <a:p>
            <a:pPr marL="182880" indent="-182160">
              <a:lnSpc>
                <a:spcPct val="90000"/>
              </a:lnSpc>
              <a:spcBef>
                <a:spcPts val="1199"/>
              </a:spcBef>
              <a:buClr>
                <a:srgbClr val="FFCA08"/>
              </a:buClr>
              <a:buFont typeface="Wingdings 2" charset="2"/>
              <a:buChar char=""/>
            </a:pPr>
            <a:r>
              <a:rPr lang="de-DE" sz="2000" spc="-1" dirty="0">
                <a:solidFill>
                  <a:srgbClr val="595959"/>
                </a:solidFill>
                <a:latin typeface="Corbel"/>
                <a:ea typeface="DejaVu Sans"/>
              </a:rPr>
              <a:t>Söllner, K. &amp; Mittermaier, B. (Ed.) (2018). Praxishandbuch Open Access. Berlin, Boston: De </a:t>
            </a:r>
            <a:r>
              <a:rPr lang="de-DE" sz="2000" spc="-1" dirty="0" err="1">
                <a:solidFill>
                  <a:srgbClr val="595959"/>
                </a:solidFill>
                <a:latin typeface="Corbel"/>
                <a:ea typeface="DejaVu Sans"/>
              </a:rPr>
              <a:t>Gruyter</a:t>
            </a:r>
            <a:r>
              <a:rPr lang="de-DE" sz="2000" spc="-1" dirty="0">
                <a:solidFill>
                  <a:srgbClr val="595959"/>
                </a:solidFill>
                <a:latin typeface="Corbel"/>
                <a:ea typeface="DejaVu Sans"/>
              </a:rPr>
              <a:t> Saur.  </a:t>
            </a:r>
            <a:r>
              <a:rPr lang="de-DE" sz="2000" spc="-1" dirty="0">
                <a:solidFill>
                  <a:srgbClr val="595959"/>
                </a:solidFill>
                <a:latin typeface="Corbel"/>
                <a:ea typeface="DejaVu Sans"/>
                <a:hlinkClick r:id="rId5"/>
              </a:rPr>
              <a:t>https://doi.org/10.1515/9783110494068</a:t>
            </a:r>
            <a:r>
              <a:rPr lang="de-DE" sz="2000" spc="-1" dirty="0">
                <a:solidFill>
                  <a:srgbClr val="595959"/>
                </a:solidFill>
                <a:latin typeface="Corbel"/>
                <a:ea typeface="DejaVu Sans"/>
              </a:rPr>
              <a:t> </a:t>
            </a:r>
          </a:p>
          <a:p>
            <a:pPr marL="182880" indent="-182160">
              <a:lnSpc>
                <a:spcPct val="90000"/>
              </a:lnSpc>
              <a:spcBef>
                <a:spcPts val="1199"/>
              </a:spcBef>
              <a:buClr>
                <a:srgbClr val="FFCA08"/>
              </a:buClr>
              <a:buFont typeface="Wingdings 2" charset="2"/>
              <a:buChar char=""/>
            </a:pPr>
            <a:r>
              <a:rPr lang="de-DE" sz="2000" spc="-1" dirty="0">
                <a:solidFill>
                  <a:srgbClr val="595959"/>
                </a:solidFill>
                <a:latin typeface="Corbel"/>
                <a:ea typeface="DejaVu Sans"/>
              </a:rPr>
              <a:t>FAQ Open Access (FH Bielefeld): </a:t>
            </a:r>
            <a:r>
              <a:rPr lang="de-DE" sz="2000" spc="-1" dirty="0">
                <a:solidFill>
                  <a:srgbClr val="595959"/>
                </a:solidFill>
                <a:latin typeface="Corbel"/>
                <a:ea typeface="DejaVu Sans"/>
                <a:hlinkClick r:id="rId6"/>
              </a:rPr>
              <a:t>https://www.fh-bielefeld.de/open-access/faq</a:t>
            </a:r>
            <a:r>
              <a:rPr lang="de-DE" sz="2000" spc="-1" dirty="0">
                <a:solidFill>
                  <a:srgbClr val="595959"/>
                </a:solidFill>
                <a:latin typeface="Corbel"/>
                <a:ea typeface="DejaVu Sans"/>
              </a:rPr>
              <a:t> </a:t>
            </a:r>
          </a:p>
          <a:p>
            <a:pPr marL="182880" indent="-182160">
              <a:lnSpc>
                <a:spcPct val="90000"/>
              </a:lnSpc>
              <a:spcBef>
                <a:spcPts val="1199"/>
              </a:spcBef>
              <a:buClr>
                <a:srgbClr val="FFCA08"/>
              </a:buClr>
              <a:buFont typeface="Wingdings 2" charset="2"/>
              <a:buChar char=""/>
            </a:pPr>
            <a:r>
              <a:rPr lang="de-DE" sz="2000" spc="-1" dirty="0">
                <a:solidFill>
                  <a:srgbClr val="595959"/>
                </a:solidFill>
                <a:latin typeface="Corbel"/>
                <a:ea typeface="DejaVu Sans"/>
              </a:rPr>
              <a:t>CC Lizenzen </a:t>
            </a:r>
            <a:r>
              <a:rPr lang="de-DE" sz="2000" spc="-1" dirty="0">
                <a:solidFill>
                  <a:srgbClr val="595959"/>
                </a:solidFill>
                <a:latin typeface="Corbel"/>
                <a:ea typeface="DejaVu Sans"/>
                <a:hlinkClick r:id="rId7"/>
              </a:rPr>
              <a:t>https://creativecommons.org/licenses/?lang=de</a:t>
            </a:r>
            <a:r>
              <a:rPr lang="de-DE" sz="2000" spc="-1" dirty="0">
                <a:solidFill>
                  <a:srgbClr val="595959"/>
                </a:solidFill>
                <a:latin typeface="Corbel"/>
                <a:ea typeface="DejaVu Sans"/>
              </a:rPr>
              <a:t> oder </a:t>
            </a:r>
            <a:r>
              <a:rPr lang="de-DE" sz="2000" spc="-1" dirty="0">
                <a:solidFill>
                  <a:srgbClr val="595959"/>
                </a:solidFill>
                <a:latin typeface="Corbel"/>
                <a:ea typeface="DejaVu Sans"/>
                <a:hlinkClick r:id="rId8"/>
              </a:rPr>
              <a:t>https://open-access.network/informieren/rechtsfragen/lizenzen</a:t>
            </a:r>
            <a:r>
              <a:rPr lang="de-DE" sz="2000" spc="-1" dirty="0">
                <a:solidFill>
                  <a:srgbClr val="595959"/>
                </a:solidFill>
                <a:latin typeface="Corbel"/>
                <a:ea typeface="DejaVu Sans"/>
              </a:rPr>
              <a:t> </a:t>
            </a:r>
          </a:p>
          <a:p>
            <a:pPr marL="182880" indent="-182160">
              <a:lnSpc>
                <a:spcPct val="90000"/>
              </a:lnSpc>
              <a:spcBef>
                <a:spcPts val="1199"/>
              </a:spcBef>
              <a:buClr>
                <a:srgbClr val="FFCA08"/>
              </a:buClr>
              <a:buFont typeface="Wingdings 2" charset="2"/>
              <a:buChar char=""/>
            </a:pPr>
            <a:r>
              <a:rPr lang="de-DE" sz="2000" spc="-1" dirty="0">
                <a:solidFill>
                  <a:srgbClr val="595959"/>
                </a:solidFill>
                <a:latin typeface="Corbel"/>
                <a:ea typeface="DejaVu Sans"/>
              </a:rPr>
              <a:t>Urheberrecht </a:t>
            </a:r>
            <a:r>
              <a:rPr lang="de-DE" sz="2000" spc="-1" dirty="0">
                <a:solidFill>
                  <a:srgbClr val="595959"/>
                </a:solidFill>
                <a:latin typeface="Corbel"/>
                <a:ea typeface="DejaVu Sans"/>
                <a:hlinkClick r:id="rId9"/>
              </a:rPr>
              <a:t>https://www.publisso.de/open-access-beraten/faqs/urheberrecht-und-wissenschaft/</a:t>
            </a:r>
            <a:r>
              <a:rPr lang="de-DE" sz="2000" spc="-1" dirty="0">
                <a:solidFill>
                  <a:srgbClr val="595959"/>
                </a:solidFill>
                <a:latin typeface="Corbel"/>
                <a:ea typeface="DejaVu Sans"/>
              </a:rPr>
              <a:t> </a:t>
            </a:r>
          </a:p>
        </p:txBody>
      </p:sp>
      <p:sp>
        <p:nvSpPr>
          <p:cNvPr id="2" name="Foliennummernplatzhalter 1"/>
          <p:cNvSpPr>
            <a:spLocks noGrp="1"/>
          </p:cNvSpPr>
          <p:nvPr>
            <p:ph type="sldNum" idx="5"/>
          </p:nvPr>
        </p:nvSpPr>
        <p:spPr/>
        <p:txBody>
          <a:bodyPr/>
          <a:lstStyle/>
          <a:p>
            <a:fld id="{040F4300-B17A-429D-BFC1-5F40CACEC58F}" type="slidenum">
              <a:rPr lang="de-DE" smtClean="0"/>
              <a:t>11</a:t>
            </a:fld>
            <a:endParaRPr lang="de-DE"/>
          </a:p>
        </p:txBody>
      </p:sp>
      <p:pic>
        <p:nvPicPr>
          <p:cNvPr id="5" name="Grafik 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53080" y="1123920"/>
            <a:ext cx="361179" cy="39846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CustomShape 1"/>
          <p:cNvSpPr/>
          <p:nvPr/>
        </p:nvSpPr>
        <p:spPr>
          <a:xfrm>
            <a:off x="253080" y="1123920"/>
            <a:ext cx="3099240" cy="460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3600" b="0" strike="noStrike" spc="-60" dirty="0">
                <a:solidFill>
                  <a:srgbClr val="FFFFFF"/>
                </a:solidFill>
                <a:latin typeface="Corbel"/>
                <a:ea typeface="DejaVu Sans"/>
              </a:rPr>
              <a:t>Phase: Selbstständiges Lernen</a:t>
            </a:r>
            <a:endParaRPr lang="de-DE" sz="3600" b="0" strike="noStrike" spc="-1" dirty="0">
              <a:latin typeface="Calibri"/>
            </a:endParaRPr>
          </a:p>
        </p:txBody>
      </p:sp>
      <p:sp>
        <p:nvSpPr>
          <p:cNvPr id="109" name="CustomShape 2"/>
          <p:cNvSpPr/>
          <p:nvPr/>
        </p:nvSpPr>
        <p:spPr>
          <a:xfrm>
            <a:off x="3869280" y="864000"/>
            <a:ext cx="7314480" cy="5119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spcBef>
                <a:spcPts val="1199"/>
              </a:spcBef>
              <a:tabLst>
                <a:tab pos="0" algn="l"/>
              </a:tabLst>
            </a:pPr>
            <a:r>
              <a:rPr lang="de-DE" sz="2000" b="0" strike="noStrike" spc="-1" dirty="0">
                <a:solidFill>
                  <a:srgbClr val="595959"/>
                </a:solidFill>
                <a:latin typeface="Corbel"/>
                <a:ea typeface="DejaVu Sans"/>
              </a:rPr>
              <a:t>In dieser Phase ist die Zielgruppe selbst gefragt, sie greift selbstständig auf bereitgestellte Informationsangebote zurück und eignet sich selbstständig Wissen an.</a:t>
            </a:r>
            <a:endParaRPr lang="de-DE" sz="2000" b="0" strike="noStrike" spc="-1" dirty="0">
              <a:latin typeface="Calibri"/>
            </a:endParaRPr>
          </a:p>
          <a:p>
            <a:pPr marL="342900" indent="-342900">
              <a:spcBef>
                <a:spcPts val="1199"/>
              </a:spcBef>
              <a:buClr>
                <a:schemeClr val="accent1"/>
              </a:buClr>
              <a:buFont typeface="Arial" panose="020B0604020202020204" pitchFamily="34" charset="0"/>
              <a:buChar char="•"/>
              <a:tabLst>
                <a:tab pos="0" algn="l"/>
              </a:tabLst>
            </a:pPr>
            <a:r>
              <a:rPr lang="de-DE" sz="2000" b="0" strike="noStrike" spc="-1" dirty="0">
                <a:solidFill>
                  <a:srgbClr val="595959"/>
                </a:solidFill>
                <a:latin typeface="Corbel"/>
                <a:ea typeface="DejaVu Sans"/>
              </a:rPr>
              <a:t>Materialien, die zum Selbstlernen anregen, bereitstellen.</a:t>
            </a:r>
          </a:p>
          <a:p>
            <a:pPr marL="342900" indent="-342900">
              <a:spcBef>
                <a:spcPts val="1199"/>
              </a:spcBef>
              <a:buClr>
                <a:schemeClr val="accent1"/>
              </a:buClr>
              <a:buFont typeface="Arial" panose="020B0604020202020204" pitchFamily="34" charset="0"/>
              <a:buChar char="•"/>
              <a:tabLst>
                <a:tab pos="0" algn="l"/>
              </a:tabLst>
            </a:pPr>
            <a:r>
              <a:rPr lang="de-DE" sz="2000" b="0" strike="noStrike" spc="-1" dirty="0">
                <a:solidFill>
                  <a:srgbClr val="595959"/>
                </a:solidFill>
                <a:latin typeface="Corbel"/>
                <a:ea typeface="DejaVu Sans"/>
              </a:rPr>
              <a:t>Materialien leicht auffindbar machen, damit sie zur Verfügung stehen, wenn die Informationen akut benötigt werden.</a:t>
            </a:r>
          </a:p>
          <a:p>
            <a:pPr marL="342900" indent="-342900">
              <a:spcBef>
                <a:spcPts val="1199"/>
              </a:spcBef>
              <a:buClr>
                <a:schemeClr val="accent1"/>
              </a:buClr>
              <a:buFont typeface="Arial" panose="020B0604020202020204" pitchFamily="34" charset="0"/>
              <a:buChar char="•"/>
              <a:tabLst>
                <a:tab pos="0" algn="l"/>
              </a:tabLst>
            </a:pPr>
            <a:r>
              <a:rPr lang="de-DE" sz="2000" b="0" strike="noStrike" spc="-1" dirty="0">
                <a:solidFill>
                  <a:srgbClr val="595959"/>
                </a:solidFill>
                <a:latin typeface="Corbel"/>
                <a:ea typeface="DejaVu Sans"/>
              </a:rPr>
              <a:t>Die Flut an Informationen muss bedarfsgerecht für die Zielgruppe bereit gestellt werden und aktuell gehalten sein. </a:t>
            </a:r>
          </a:p>
        </p:txBody>
      </p:sp>
      <p:sp>
        <p:nvSpPr>
          <p:cNvPr id="2" name="Foliennummernplatzhalter 1"/>
          <p:cNvSpPr>
            <a:spLocks noGrp="1"/>
          </p:cNvSpPr>
          <p:nvPr>
            <p:ph type="sldNum" idx="5"/>
          </p:nvPr>
        </p:nvSpPr>
        <p:spPr/>
        <p:txBody>
          <a:bodyPr/>
          <a:lstStyle/>
          <a:p>
            <a:fld id="{040F4300-B17A-429D-BFC1-5F40CACEC58F}" type="slidenum">
              <a:rPr lang="de-DE" smtClean="0"/>
              <a:t>12</a:t>
            </a:fld>
            <a:endParaRPr lang="de-DE"/>
          </a:p>
        </p:txBody>
      </p:sp>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300" y="4508499"/>
            <a:ext cx="1438031" cy="94932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CustomShape 1"/>
          <p:cNvSpPr/>
          <p:nvPr/>
        </p:nvSpPr>
        <p:spPr>
          <a:xfrm>
            <a:off x="253080" y="1365220"/>
            <a:ext cx="3112420" cy="4860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3600" b="0" strike="noStrike" spc="-60" dirty="0">
                <a:solidFill>
                  <a:srgbClr val="FFFFFF"/>
                </a:solidFill>
                <a:latin typeface="Corbel"/>
                <a:ea typeface="DejaVu Sans"/>
              </a:rPr>
              <a:t>Informations-paket</a:t>
            </a:r>
          </a:p>
          <a:p>
            <a:pPr>
              <a:lnSpc>
                <a:spcPct val="90000"/>
              </a:lnSpc>
            </a:pPr>
            <a:r>
              <a:rPr lang="de-DE" sz="2000" spc="-60" dirty="0">
                <a:solidFill>
                  <a:srgbClr val="FFFFFF"/>
                </a:solidFill>
                <a:latin typeface="Corbel"/>
              </a:rPr>
              <a:t>(Materialien zur Phase „Selbstständiges Lernen“)</a:t>
            </a:r>
            <a:br>
              <a:rPr dirty="0"/>
            </a:br>
            <a:br>
              <a:rPr dirty="0"/>
            </a:br>
            <a:r>
              <a:rPr lang="de-DE" sz="2000" b="0" strike="noStrike" spc="-60" dirty="0">
                <a:solidFill>
                  <a:srgbClr val="FFFFFF"/>
                </a:solidFill>
                <a:latin typeface="Corbel"/>
                <a:ea typeface="DejaVu Sans"/>
              </a:rPr>
              <a:t>Hier sind einige hilfreiche </a:t>
            </a:r>
            <a:r>
              <a:rPr lang="de-DE" sz="2000" spc="-60" dirty="0">
                <a:solidFill>
                  <a:srgbClr val="FFFFFF"/>
                </a:solidFill>
                <a:latin typeface="Corbel"/>
              </a:rPr>
              <a:t>Open-Access-Informationen in verschiedenen medialen Formaten aufgelistet</a:t>
            </a:r>
            <a:r>
              <a:rPr lang="de-DE" sz="2000" b="0" strike="noStrike" spc="-60" dirty="0">
                <a:solidFill>
                  <a:srgbClr val="FFFFFF"/>
                </a:solidFill>
                <a:latin typeface="Corbel"/>
                <a:ea typeface="DejaVu Sans"/>
              </a:rPr>
              <a:t>, die zum eigenständigen Informieren über Open Access von allen Zielgruppen herangezogen werden können.</a:t>
            </a:r>
            <a:br>
              <a:rPr dirty="0"/>
            </a:br>
            <a:endParaRPr lang="de-DE" sz="1800" b="0" strike="noStrike" spc="-1" dirty="0">
              <a:latin typeface="Calibri"/>
            </a:endParaRPr>
          </a:p>
        </p:txBody>
      </p:sp>
      <p:sp>
        <p:nvSpPr>
          <p:cNvPr id="111" name="CustomShape 2"/>
          <p:cNvSpPr/>
          <p:nvPr/>
        </p:nvSpPr>
        <p:spPr>
          <a:xfrm>
            <a:off x="3902734" y="719034"/>
            <a:ext cx="3507565" cy="5119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spcBef>
                <a:spcPts val="1199"/>
              </a:spcBef>
              <a:tabLst>
                <a:tab pos="0" algn="l"/>
              </a:tabLst>
            </a:pPr>
            <a:r>
              <a:rPr lang="de-DE" sz="1500" b="1" spc="-1" dirty="0">
                <a:solidFill>
                  <a:srgbClr val="595959"/>
                </a:solidFill>
                <a:latin typeface="Corbel"/>
                <a:ea typeface="DejaVu Sans"/>
              </a:rPr>
              <a:t>Umfassende </a:t>
            </a:r>
            <a:r>
              <a:rPr lang="de-DE" sz="1500" b="1" strike="noStrike" spc="-1" dirty="0">
                <a:solidFill>
                  <a:srgbClr val="595959"/>
                </a:solidFill>
                <a:latin typeface="Corbel"/>
                <a:ea typeface="DejaVu Sans"/>
              </a:rPr>
              <a:t>Websites</a:t>
            </a:r>
            <a:endParaRPr lang="de-DE" sz="1500" b="0" strike="noStrike" spc="-1" dirty="0">
              <a:latin typeface="Calibri"/>
            </a:endParaRPr>
          </a:p>
          <a:p>
            <a:pPr marL="182880" indent="-182160">
              <a:spcBef>
                <a:spcPts val="600"/>
              </a:spcBef>
              <a:buClr>
                <a:srgbClr val="FFCA08"/>
              </a:buClr>
              <a:buFont typeface="Wingdings 2" charset="2"/>
              <a:buChar char=""/>
              <a:tabLst>
                <a:tab pos="0" algn="l"/>
              </a:tabLst>
            </a:pPr>
            <a:r>
              <a:rPr lang="de-DE" sz="1500" u="sng" spc="-1" dirty="0">
                <a:solidFill>
                  <a:srgbClr val="2998E3"/>
                </a:solidFill>
                <a:latin typeface="Corbel"/>
                <a:ea typeface="DejaVu Sans"/>
                <a:hlinkClick r:id="rId2"/>
              </a:rPr>
              <a:t>https://www.hfwu.de/bw-open-access</a:t>
            </a:r>
            <a:endParaRPr lang="de-DE" sz="1500" u="sng" spc="-1" dirty="0">
              <a:solidFill>
                <a:srgbClr val="2998E3"/>
              </a:solidFill>
              <a:latin typeface="Corbel"/>
              <a:ea typeface="DejaVu Sans"/>
            </a:endParaRPr>
          </a:p>
          <a:p>
            <a:pPr marL="182880" indent="-182160">
              <a:spcBef>
                <a:spcPts val="600"/>
              </a:spcBef>
              <a:buClr>
                <a:srgbClr val="FFCA08"/>
              </a:buClr>
              <a:buFont typeface="Wingdings 2" charset="2"/>
              <a:buChar char=""/>
              <a:tabLst>
                <a:tab pos="0" algn="l"/>
              </a:tabLst>
            </a:pPr>
            <a:r>
              <a:rPr lang="de-DE" sz="1500" b="0" u="sng" strike="noStrike" spc="-1" dirty="0">
                <a:solidFill>
                  <a:srgbClr val="2998E3"/>
                </a:solidFill>
                <a:uFillTx/>
                <a:latin typeface="Corbel"/>
                <a:ea typeface="DejaVu Sans"/>
                <a:hlinkClick r:id="rId3"/>
              </a:rPr>
              <a:t>open-</a:t>
            </a:r>
            <a:r>
              <a:rPr lang="de-DE" sz="1500" b="0" u="sng" strike="noStrike" spc="-1" dirty="0" err="1">
                <a:solidFill>
                  <a:srgbClr val="2998E3"/>
                </a:solidFill>
                <a:uFillTx/>
                <a:latin typeface="Corbel"/>
                <a:ea typeface="DejaVu Sans"/>
                <a:hlinkClick r:id="rId3"/>
              </a:rPr>
              <a:t>access.network</a:t>
            </a:r>
            <a:r>
              <a:rPr lang="de-DE" sz="1500" b="0" u="sng" strike="noStrike" spc="-1" dirty="0">
                <a:solidFill>
                  <a:srgbClr val="2998E3"/>
                </a:solidFill>
                <a:uFillTx/>
                <a:latin typeface="Corbel"/>
                <a:ea typeface="DejaVu Sans"/>
                <a:hlinkClick r:id="rId3"/>
              </a:rPr>
              <a:t> </a:t>
            </a:r>
            <a:endParaRPr lang="de-DE" sz="1500" b="0" strike="noStrike" spc="-1" dirty="0">
              <a:latin typeface="Calibri"/>
            </a:endParaRPr>
          </a:p>
          <a:p>
            <a:pPr marL="182880" indent="-182160">
              <a:spcBef>
                <a:spcPts val="600"/>
              </a:spcBef>
              <a:buClr>
                <a:srgbClr val="FFCA08"/>
              </a:buClr>
              <a:buFont typeface="Wingdings 2" charset="2"/>
              <a:buChar char=""/>
              <a:tabLst>
                <a:tab pos="0" algn="l"/>
              </a:tabLst>
            </a:pPr>
            <a:r>
              <a:rPr lang="de-DE" sz="1500" b="0" strike="noStrike" spc="-1" dirty="0">
                <a:solidFill>
                  <a:srgbClr val="595959"/>
                </a:solidFill>
                <a:latin typeface="Corbel"/>
                <a:ea typeface="DejaVu Sans"/>
                <a:hlinkClick r:id="rId4"/>
              </a:rPr>
              <a:t>Website des BMBF</a:t>
            </a:r>
            <a:endParaRPr lang="de-DE" sz="1500" b="0" strike="noStrike" spc="-1" dirty="0">
              <a:latin typeface="Calibri"/>
            </a:endParaRPr>
          </a:p>
          <a:p>
            <a:pPr>
              <a:spcBef>
                <a:spcPts val="600"/>
              </a:spcBef>
              <a:tabLst>
                <a:tab pos="0" algn="l"/>
              </a:tabLst>
            </a:pPr>
            <a:r>
              <a:rPr lang="de-DE" sz="1500" b="1" strike="noStrike" spc="-1" dirty="0">
                <a:solidFill>
                  <a:srgbClr val="595959"/>
                </a:solidFill>
                <a:latin typeface="Corbel"/>
                <a:ea typeface="DejaVu Sans"/>
              </a:rPr>
              <a:t>Videos (Grundlagen)</a:t>
            </a:r>
            <a:endParaRPr lang="de-DE" sz="1500" b="0" strike="noStrike" spc="-1" dirty="0">
              <a:latin typeface="Calibri"/>
            </a:endParaRPr>
          </a:p>
          <a:p>
            <a:pPr marL="182880" indent="-182160">
              <a:spcBef>
                <a:spcPts val="600"/>
              </a:spcBef>
              <a:buClr>
                <a:srgbClr val="FFCA08"/>
              </a:buClr>
              <a:buFont typeface="Wingdings 2" charset="2"/>
              <a:buChar char=""/>
              <a:tabLst>
                <a:tab pos="0" algn="l"/>
              </a:tabLst>
            </a:pPr>
            <a:r>
              <a:rPr lang="nl-NL" sz="1500" b="0" strike="noStrike" spc="-1" dirty="0">
                <a:solidFill>
                  <a:srgbClr val="595959"/>
                </a:solidFill>
                <a:latin typeface="Corbel"/>
                <a:ea typeface="DejaVu Sans"/>
              </a:rPr>
              <a:t> </a:t>
            </a:r>
            <a:r>
              <a:rPr lang="nl-NL" sz="1500" b="0" u="sng" strike="noStrike" spc="-1" dirty="0">
                <a:solidFill>
                  <a:srgbClr val="2998E3"/>
                </a:solidFill>
                <a:uFillTx/>
                <a:latin typeface="Corbel"/>
                <a:ea typeface="DejaVu Sans"/>
                <a:hlinkClick r:id="rId5"/>
              </a:rPr>
              <a:t>TIB AV Portal in der Serie des open-access.network</a:t>
            </a:r>
            <a:endParaRPr lang="de-DE" sz="1500" b="0" strike="noStrike" spc="-1" dirty="0">
              <a:latin typeface="Calibri"/>
            </a:endParaRPr>
          </a:p>
          <a:p>
            <a:pPr marL="182880" indent="-182160">
              <a:spcBef>
                <a:spcPts val="600"/>
              </a:spcBef>
              <a:buClr>
                <a:srgbClr val="FFCA08"/>
              </a:buClr>
              <a:buFont typeface="Wingdings 2" charset="2"/>
              <a:buChar char=""/>
              <a:tabLst>
                <a:tab pos="0" algn="l"/>
              </a:tabLst>
            </a:pPr>
            <a:r>
              <a:rPr lang="nl-NL" sz="1500" b="0" strike="noStrike" spc="-1" dirty="0">
                <a:solidFill>
                  <a:srgbClr val="595959"/>
                </a:solidFill>
                <a:latin typeface="Corbel"/>
                <a:ea typeface="DejaVu Sans"/>
                <a:hlinkClick r:id="rId6"/>
              </a:rPr>
              <a:t>Was ist Open Access?</a:t>
            </a:r>
            <a:r>
              <a:rPr lang="nl-NL" sz="1500" b="0" strike="noStrike" spc="-1" dirty="0">
                <a:solidFill>
                  <a:srgbClr val="595959"/>
                </a:solidFill>
                <a:latin typeface="Corbel"/>
                <a:ea typeface="DejaVu Sans"/>
              </a:rPr>
              <a:t> (YouTube)</a:t>
            </a:r>
          </a:p>
          <a:p>
            <a:pPr marL="182880" indent="-182160">
              <a:spcBef>
                <a:spcPts val="600"/>
              </a:spcBef>
              <a:buClr>
                <a:srgbClr val="FFCA08"/>
              </a:buClr>
              <a:buFont typeface="Wingdings 2" charset="2"/>
              <a:buChar char=""/>
              <a:tabLst>
                <a:tab pos="0" algn="l"/>
              </a:tabLst>
            </a:pPr>
            <a:r>
              <a:rPr lang="de-DE" sz="1500" b="0" strike="noStrike" spc="-1" dirty="0">
                <a:solidFill>
                  <a:srgbClr val="595959"/>
                </a:solidFill>
                <a:latin typeface="Corbel"/>
                <a:ea typeface="DejaVu Sans"/>
                <a:hlinkClick r:id="rId7"/>
              </a:rPr>
              <a:t>Open Access </a:t>
            </a:r>
            <a:r>
              <a:rPr lang="de-DE" sz="1500" b="0" strike="noStrike" spc="-1" dirty="0" err="1">
                <a:solidFill>
                  <a:srgbClr val="595959"/>
                </a:solidFill>
                <a:latin typeface="Corbel"/>
                <a:ea typeface="DejaVu Sans"/>
                <a:hlinkClick r:id="rId7"/>
              </a:rPr>
              <a:t>Explained</a:t>
            </a:r>
            <a:r>
              <a:rPr lang="de-DE" sz="1500" b="0" strike="noStrike" spc="-1" dirty="0">
                <a:solidFill>
                  <a:srgbClr val="595959"/>
                </a:solidFill>
                <a:latin typeface="Corbel"/>
                <a:ea typeface="DejaVu Sans"/>
                <a:hlinkClick r:id="rId7"/>
              </a:rPr>
              <a:t>! </a:t>
            </a:r>
            <a:r>
              <a:rPr lang="nl-NL" sz="1500" spc="-1" dirty="0">
                <a:solidFill>
                  <a:srgbClr val="595959"/>
                </a:solidFill>
                <a:latin typeface="Corbel"/>
              </a:rPr>
              <a:t>(YouTube)</a:t>
            </a:r>
            <a:endParaRPr lang="de-DE" sz="1500" b="0" strike="noStrike" spc="-1" dirty="0">
              <a:solidFill>
                <a:srgbClr val="595959"/>
              </a:solidFill>
              <a:latin typeface="Corbel"/>
              <a:ea typeface="DejaVu Sans"/>
            </a:endParaRPr>
          </a:p>
          <a:p>
            <a:pPr marL="720">
              <a:spcBef>
                <a:spcPts val="600"/>
              </a:spcBef>
              <a:buClr>
                <a:srgbClr val="FFCA08"/>
              </a:buClr>
              <a:tabLst>
                <a:tab pos="0" algn="l"/>
              </a:tabLst>
            </a:pPr>
            <a:r>
              <a:rPr lang="de-DE" sz="1500" b="1" spc="-1" dirty="0">
                <a:solidFill>
                  <a:srgbClr val="595959"/>
                </a:solidFill>
                <a:latin typeface="Corbel"/>
              </a:rPr>
              <a:t>Checklisten</a:t>
            </a:r>
          </a:p>
          <a:p>
            <a:pPr marL="343620" indent="-342900">
              <a:spcBef>
                <a:spcPts val="600"/>
              </a:spcBef>
              <a:buClr>
                <a:srgbClr val="FFCA08"/>
              </a:buClr>
              <a:buFont typeface="Arial" panose="020B0604020202020204" pitchFamily="34" charset="0"/>
              <a:buChar char="•"/>
              <a:tabLst>
                <a:tab pos="0" algn="l"/>
              </a:tabLst>
            </a:pPr>
            <a:r>
              <a:rPr lang="de-DE" sz="1500" b="0" strike="noStrike" spc="-1" dirty="0">
                <a:latin typeface="Corbel" panose="020B0503020204020204" pitchFamily="34" charset="0"/>
                <a:hlinkClick r:id="rId8"/>
              </a:rPr>
              <a:t>Publikationsmöglichkeiten</a:t>
            </a:r>
            <a:endParaRPr lang="de-DE" sz="1500" b="0" strike="noStrike" spc="-1" dirty="0">
              <a:latin typeface="Corbel" panose="020B0503020204020204" pitchFamily="34" charset="0"/>
            </a:endParaRPr>
          </a:p>
          <a:p>
            <a:pPr marL="343620" indent="-342900">
              <a:spcBef>
                <a:spcPts val="600"/>
              </a:spcBef>
              <a:buClr>
                <a:srgbClr val="FFCA08"/>
              </a:buClr>
              <a:buFont typeface="Arial" panose="020B0604020202020204" pitchFamily="34" charset="0"/>
              <a:buChar char="•"/>
              <a:tabLst>
                <a:tab pos="0" algn="l"/>
              </a:tabLst>
            </a:pPr>
            <a:r>
              <a:rPr lang="de-DE" sz="1500" spc="-1" dirty="0">
                <a:latin typeface="Corbel" panose="020B0503020204020204" pitchFamily="34" charset="0"/>
                <a:hlinkClick r:id="rId9"/>
              </a:rPr>
              <a:t>Open-Access-Literatur finden</a:t>
            </a:r>
            <a:endParaRPr lang="de-DE" sz="1500" spc="-1" dirty="0">
              <a:latin typeface="Corbel" panose="020B0503020204020204" pitchFamily="34" charset="0"/>
            </a:endParaRPr>
          </a:p>
          <a:p>
            <a:pPr marL="343620" indent="-342900">
              <a:spcBef>
                <a:spcPts val="600"/>
              </a:spcBef>
              <a:buClr>
                <a:srgbClr val="FFCA08"/>
              </a:buClr>
              <a:buFont typeface="Arial" panose="020B0604020202020204" pitchFamily="34" charset="0"/>
              <a:buChar char="•"/>
              <a:tabLst>
                <a:tab pos="0" algn="l"/>
              </a:tabLst>
            </a:pPr>
            <a:r>
              <a:rPr lang="de-DE" sz="1500" spc="-1" dirty="0">
                <a:latin typeface="Corbel" panose="020B0503020204020204" pitchFamily="34" charset="0"/>
                <a:hlinkClick r:id="rId10"/>
              </a:rPr>
              <a:t>Fördererauflagen zu Open Access</a:t>
            </a:r>
            <a:endParaRPr lang="de-DE" sz="1500" spc="-1" dirty="0">
              <a:latin typeface="Corbel" panose="020B0503020204020204" pitchFamily="34" charset="0"/>
            </a:endParaRPr>
          </a:p>
          <a:p>
            <a:pPr>
              <a:spcBef>
                <a:spcPts val="600"/>
              </a:spcBef>
              <a:tabLst>
                <a:tab pos="0" algn="l"/>
              </a:tabLst>
            </a:pPr>
            <a:r>
              <a:rPr lang="de-DE" sz="1500" b="1" strike="noStrike" spc="-1" dirty="0">
                <a:solidFill>
                  <a:srgbClr val="595959"/>
                </a:solidFill>
                <a:latin typeface="Corbel"/>
                <a:ea typeface="DejaVu Sans"/>
              </a:rPr>
              <a:t>Online Kurs (Grundlagen)</a:t>
            </a:r>
            <a:endParaRPr lang="de-DE" sz="1500" b="0" strike="noStrike" spc="-1" dirty="0">
              <a:latin typeface="Calibri"/>
            </a:endParaRPr>
          </a:p>
          <a:p>
            <a:pPr marL="182880" indent="-182160">
              <a:spcBef>
                <a:spcPts val="600"/>
              </a:spcBef>
              <a:buClr>
                <a:srgbClr val="FFCA08"/>
              </a:buClr>
              <a:buFont typeface="Wingdings 2" charset="2"/>
              <a:buChar char=""/>
              <a:tabLst>
                <a:tab pos="0" algn="l"/>
              </a:tabLst>
            </a:pPr>
            <a:r>
              <a:rPr lang="de-DE" sz="1500" b="0" strike="noStrike" spc="-1" dirty="0">
                <a:solidFill>
                  <a:srgbClr val="595959"/>
                </a:solidFill>
                <a:latin typeface="Corbel"/>
                <a:ea typeface="DejaVu Sans"/>
                <a:hlinkClick r:id="rId11"/>
              </a:rPr>
              <a:t>Open Science: Von Daten zu Publikationen</a:t>
            </a:r>
            <a:endParaRPr lang="de-DE" sz="1500" b="0" strike="noStrike" spc="-1" dirty="0">
              <a:latin typeface="Calibri"/>
            </a:endParaRPr>
          </a:p>
        </p:txBody>
      </p:sp>
      <p:sp>
        <p:nvSpPr>
          <p:cNvPr id="4" name="CustomShape 2"/>
          <p:cNvSpPr/>
          <p:nvPr/>
        </p:nvSpPr>
        <p:spPr>
          <a:xfrm>
            <a:off x="7566264" y="869040"/>
            <a:ext cx="3807228" cy="5119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spcBef>
                <a:spcPts val="1199"/>
              </a:spcBef>
              <a:tabLst>
                <a:tab pos="0" algn="l"/>
              </a:tabLst>
            </a:pPr>
            <a:r>
              <a:rPr lang="de-DE" sz="1500" b="1" spc="-1" dirty="0">
                <a:solidFill>
                  <a:srgbClr val="595959"/>
                </a:solidFill>
                <a:latin typeface="Corbel"/>
                <a:ea typeface="DejaVu Sans"/>
              </a:rPr>
              <a:t>Quellen zu weiterführenden Themen:</a:t>
            </a:r>
          </a:p>
          <a:p>
            <a:pPr marL="285750" indent="-285750">
              <a:lnSpc>
                <a:spcPct val="90000"/>
              </a:lnSpc>
              <a:spcBef>
                <a:spcPts val="1199"/>
              </a:spcBef>
              <a:buFont typeface="Arial" panose="020B0604020202020204" pitchFamily="34" charset="0"/>
              <a:buChar char="•"/>
              <a:tabLst>
                <a:tab pos="0" algn="l"/>
              </a:tabLst>
            </a:pPr>
            <a:r>
              <a:rPr lang="de-DE" sz="1500" spc="-1" dirty="0">
                <a:solidFill>
                  <a:srgbClr val="595959"/>
                </a:solidFill>
                <a:latin typeface="Corbel"/>
                <a:ea typeface="DejaVu Sans"/>
              </a:rPr>
              <a:t>Bedeutung und Chancen von DEAL: </a:t>
            </a:r>
            <a:r>
              <a:rPr lang="de-DE" sz="1500" spc="-1" dirty="0">
                <a:solidFill>
                  <a:srgbClr val="595959"/>
                </a:solidFill>
                <a:latin typeface="Corbel"/>
                <a:ea typeface="DejaVu Sans"/>
                <a:hlinkClick r:id="rId12"/>
              </a:rPr>
              <a:t>https://oa2020-de.org/blog/2019/03/18/bedeutung_chancen_wileydeal_openaccesstransformation/</a:t>
            </a:r>
            <a:r>
              <a:rPr lang="de-DE" sz="1500" spc="-1" dirty="0">
                <a:solidFill>
                  <a:srgbClr val="595959"/>
                </a:solidFill>
                <a:latin typeface="Corbel"/>
                <a:ea typeface="DejaVu Sans"/>
              </a:rPr>
              <a:t> </a:t>
            </a:r>
          </a:p>
          <a:p>
            <a:pPr marL="285750" indent="-285750">
              <a:lnSpc>
                <a:spcPct val="90000"/>
              </a:lnSpc>
              <a:spcBef>
                <a:spcPts val="1199"/>
              </a:spcBef>
              <a:buFont typeface="Arial" panose="020B0604020202020204" pitchFamily="34" charset="0"/>
              <a:buChar char="•"/>
              <a:tabLst>
                <a:tab pos="0" algn="l"/>
              </a:tabLst>
            </a:pPr>
            <a:r>
              <a:rPr lang="de-DE" sz="1500" spc="-1" dirty="0">
                <a:solidFill>
                  <a:srgbClr val="595959"/>
                </a:solidFill>
                <a:latin typeface="Corbel"/>
                <a:ea typeface="DejaVu Sans"/>
              </a:rPr>
              <a:t>Lage von OA in 2020: </a:t>
            </a:r>
            <a:r>
              <a:rPr lang="de-DE" sz="1500" spc="-1" dirty="0">
                <a:solidFill>
                  <a:srgbClr val="595959"/>
                </a:solidFill>
                <a:latin typeface="Corbel"/>
                <a:ea typeface="DejaVu Sans"/>
                <a:hlinkClick r:id="rId13"/>
              </a:rPr>
              <a:t>https://doi.org/10.5446/49691</a:t>
            </a:r>
            <a:r>
              <a:rPr lang="de-DE" sz="1500" spc="-1" dirty="0">
                <a:solidFill>
                  <a:srgbClr val="595959"/>
                </a:solidFill>
                <a:latin typeface="Corbel"/>
                <a:ea typeface="DejaVu Sans"/>
              </a:rPr>
              <a:t> </a:t>
            </a:r>
          </a:p>
          <a:p>
            <a:pPr marL="285750" indent="-285750">
              <a:lnSpc>
                <a:spcPct val="90000"/>
              </a:lnSpc>
              <a:spcBef>
                <a:spcPts val="1199"/>
              </a:spcBef>
              <a:buFont typeface="Arial" panose="020B0604020202020204" pitchFamily="34" charset="0"/>
              <a:buChar char="•"/>
              <a:tabLst>
                <a:tab pos="0" algn="l"/>
              </a:tabLst>
            </a:pPr>
            <a:r>
              <a:rPr lang="de-DE" sz="1500" spc="-1" dirty="0">
                <a:solidFill>
                  <a:srgbClr val="595959"/>
                </a:solidFill>
                <a:latin typeface="Corbel"/>
                <a:ea typeface="DejaVu Sans"/>
              </a:rPr>
              <a:t>Zusammenarbeit von zwei Hochschulen bei Open Access, </a:t>
            </a:r>
            <a:r>
              <a:rPr lang="de-DE" sz="1500" spc="-1" dirty="0">
                <a:solidFill>
                  <a:srgbClr val="595959"/>
                </a:solidFill>
                <a:latin typeface="Corbel"/>
              </a:rPr>
              <a:t>Fallbeispiel Bern: </a:t>
            </a:r>
            <a:r>
              <a:rPr lang="de-DE" sz="1500" spc="-1" dirty="0">
                <a:solidFill>
                  <a:srgbClr val="595959"/>
                </a:solidFill>
                <a:latin typeface="Corbel"/>
                <a:hlinkClick r:id="rId14"/>
              </a:rPr>
              <a:t>https://doi.org/10.5446/49697</a:t>
            </a:r>
            <a:r>
              <a:rPr lang="de-DE" sz="1500" spc="-1" dirty="0">
                <a:solidFill>
                  <a:srgbClr val="595959"/>
                </a:solidFill>
                <a:latin typeface="Corbel"/>
              </a:rPr>
              <a:t> </a:t>
            </a:r>
          </a:p>
          <a:p>
            <a:pPr marL="285750" indent="-285750">
              <a:lnSpc>
                <a:spcPct val="90000"/>
              </a:lnSpc>
              <a:spcBef>
                <a:spcPts val="1199"/>
              </a:spcBef>
              <a:buFont typeface="Arial" panose="020B0604020202020204" pitchFamily="34" charset="0"/>
              <a:buChar char="•"/>
              <a:tabLst>
                <a:tab pos="0" algn="l"/>
              </a:tabLst>
            </a:pPr>
            <a:r>
              <a:rPr lang="de-DE" sz="1500" spc="-1" dirty="0">
                <a:solidFill>
                  <a:srgbClr val="595959"/>
                </a:solidFill>
                <a:latin typeface="Corbel"/>
                <a:ea typeface="DejaVu Sans"/>
              </a:rPr>
              <a:t>Toolkit </a:t>
            </a:r>
            <a:r>
              <a:rPr lang="de-DE" sz="1500" spc="-1" dirty="0" err="1">
                <a:solidFill>
                  <a:srgbClr val="595959"/>
                </a:solidFill>
                <a:latin typeface="Corbel"/>
                <a:ea typeface="DejaVu Sans"/>
              </a:rPr>
              <a:t>for</a:t>
            </a:r>
            <a:r>
              <a:rPr lang="de-DE" sz="1500" spc="-1" dirty="0">
                <a:solidFill>
                  <a:srgbClr val="595959"/>
                </a:solidFill>
                <a:latin typeface="Corbel"/>
                <a:ea typeface="DejaVu Sans"/>
              </a:rPr>
              <a:t> </a:t>
            </a:r>
            <a:r>
              <a:rPr lang="de-DE" sz="1500" spc="-1" dirty="0" err="1">
                <a:solidFill>
                  <a:srgbClr val="595959"/>
                </a:solidFill>
                <a:latin typeface="Corbel"/>
                <a:ea typeface="DejaVu Sans"/>
              </a:rPr>
              <a:t>Policy</a:t>
            </a:r>
            <a:r>
              <a:rPr lang="de-DE" sz="1500" spc="-1" dirty="0">
                <a:solidFill>
                  <a:srgbClr val="595959"/>
                </a:solidFill>
                <a:latin typeface="Corbel"/>
                <a:ea typeface="DejaVu Sans"/>
              </a:rPr>
              <a:t> </a:t>
            </a:r>
            <a:r>
              <a:rPr lang="de-DE" sz="1500" spc="-1" dirty="0" err="1">
                <a:solidFill>
                  <a:srgbClr val="595959"/>
                </a:solidFill>
                <a:latin typeface="Corbel"/>
                <a:ea typeface="DejaVu Sans"/>
              </a:rPr>
              <a:t>Makers</a:t>
            </a:r>
            <a:r>
              <a:rPr lang="de-DE" sz="1500" spc="-1" dirty="0">
                <a:solidFill>
                  <a:srgbClr val="595959"/>
                </a:solidFill>
                <a:latin typeface="Corbel"/>
              </a:rPr>
              <a:t>: </a:t>
            </a:r>
            <a:r>
              <a:rPr lang="de-DE" sz="1500" spc="-1" dirty="0">
                <a:solidFill>
                  <a:srgbClr val="595959"/>
                </a:solidFill>
                <a:latin typeface="Corbel"/>
                <a:hlinkClick r:id="rId15"/>
              </a:rPr>
              <a:t>https://www.openaire.eu/toolkit-for-policy-makers-on-open-science-and-open-access</a:t>
            </a:r>
            <a:r>
              <a:rPr lang="de-DE" sz="1500" spc="-1" dirty="0">
                <a:solidFill>
                  <a:srgbClr val="595959"/>
                </a:solidFill>
                <a:latin typeface="Corbel"/>
              </a:rPr>
              <a:t> / Website </a:t>
            </a:r>
            <a:r>
              <a:rPr lang="de-DE" sz="1500" spc="-1" dirty="0">
                <a:solidFill>
                  <a:srgbClr val="595959"/>
                </a:solidFill>
                <a:latin typeface="Corbel"/>
                <a:hlinkClick r:id="rId16"/>
              </a:rPr>
              <a:t>Open Access </a:t>
            </a:r>
            <a:r>
              <a:rPr lang="de-DE" sz="1500" spc="-1" dirty="0" err="1">
                <a:solidFill>
                  <a:srgbClr val="595959"/>
                </a:solidFill>
                <a:latin typeface="Corbel"/>
                <a:hlinkClick r:id="rId16"/>
              </a:rPr>
              <a:t>Policies</a:t>
            </a:r>
            <a:endParaRPr lang="de-DE" sz="1500" spc="-1" dirty="0">
              <a:solidFill>
                <a:srgbClr val="595959"/>
              </a:solidFill>
              <a:latin typeface="Corbel"/>
            </a:endParaRPr>
          </a:p>
          <a:p>
            <a:pPr marL="285750" indent="-285750">
              <a:lnSpc>
                <a:spcPct val="90000"/>
              </a:lnSpc>
              <a:spcBef>
                <a:spcPts val="1199"/>
              </a:spcBef>
              <a:buFont typeface="Arial" panose="020B0604020202020204" pitchFamily="34" charset="0"/>
              <a:buChar char="•"/>
              <a:tabLst>
                <a:tab pos="0" algn="l"/>
              </a:tabLst>
            </a:pPr>
            <a:r>
              <a:rPr lang="de-DE" sz="1500" spc="-1" dirty="0">
                <a:solidFill>
                  <a:srgbClr val="595959"/>
                </a:solidFill>
                <a:latin typeface="Corbel"/>
              </a:rPr>
              <a:t>Praxistipp Open Access unterstützen für Hochschulbibliotheken </a:t>
            </a:r>
            <a:r>
              <a:rPr lang="de-DE" sz="1500" spc="-1" dirty="0">
                <a:solidFill>
                  <a:srgbClr val="595959"/>
                </a:solidFill>
                <a:latin typeface="Corbel"/>
                <a:hlinkClick r:id="rId17"/>
              </a:rPr>
              <a:t>https://doi.org/10.5281/zenodo.4650424</a:t>
            </a:r>
            <a:r>
              <a:rPr lang="de-DE" sz="1500" spc="-1" dirty="0">
                <a:solidFill>
                  <a:srgbClr val="595959"/>
                </a:solidFill>
                <a:latin typeface="Corbel"/>
              </a:rPr>
              <a:t> </a:t>
            </a:r>
          </a:p>
          <a:p>
            <a:pPr marL="285750" indent="-285750">
              <a:lnSpc>
                <a:spcPct val="90000"/>
              </a:lnSpc>
              <a:spcBef>
                <a:spcPts val="1199"/>
              </a:spcBef>
              <a:buFont typeface="Arial" panose="020B0604020202020204" pitchFamily="34" charset="0"/>
              <a:buChar char="•"/>
              <a:tabLst>
                <a:tab pos="0" algn="l"/>
              </a:tabLst>
            </a:pPr>
            <a:r>
              <a:rPr lang="de-DE" sz="1500" spc="-1" dirty="0">
                <a:solidFill>
                  <a:srgbClr val="595959"/>
                </a:solidFill>
                <a:latin typeface="Corbel"/>
              </a:rPr>
              <a:t>Open-Access-Vorgaben in EU-Projekten </a:t>
            </a:r>
            <a:r>
              <a:rPr lang="de-DE" sz="1500" spc="-1" dirty="0">
                <a:solidFill>
                  <a:srgbClr val="595959"/>
                </a:solidFill>
                <a:latin typeface="Corbel"/>
                <a:hlinkClick r:id="rId18"/>
              </a:rPr>
              <a:t>https://doi.org/10.5281/zenodo.5223005</a:t>
            </a:r>
            <a:r>
              <a:rPr lang="de-DE" sz="1500" spc="-1" dirty="0">
                <a:solidFill>
                  <a:srgbClr val="595959"/>
                </a:solidFill>
                <a:latin typeface="Corbel"/>
              </a:rPr>
              <a:t> </a:t>
            </a:r>
            <a:endParaRPr lang="de-DE" sz="1500" spc="-1" dirty="0">
              <a:solidFill>
                <a:srgbClr val="595959"/>
              </a:solidFill>
              <a:latin typeface="Corbel"/>
              <a:ea typeface="DejaVu Sans"/>
            </a:endParaRPr>
          </a:p>
        </p:txBody>
      </p:sp>
      <p:sp>
        <p:nvSpPr>
          <p:cNvPr id="2" name="Foliennummernplatzhalter 1"/>
          <p:cNvSpPr>
            <a:spLocks noGrp="1"/>
          </p:cNvSpPr>
          <p:nvPr>
            <p:ph type="sldNum" idx="5"/>
          </p:nvPr>
        </p:nvSpPr>
        <p:spPr/>
        <p:txBody>
          <a:bodyPr/>
          <a:lstStyle/>
          <a:p>
            <a:fld id="{040F4300-B17A-429D-BFC1-5F40CACEC58F}" type="slidenum">
              <a:rPr lang="de-DE" smtClean="0"/>
              <a:t>13</a:t>
            </a:fld>
            <a:endParaRPr lang="de-DE"/>
          </a:p>
        </p:txBody>
      </p:sp>
      <p:pic>
        <p:nvPicPr>
          <p:cNvPr id="6" name="Grafik 5"/>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253080" y="966758"/>
            <a:ext cx="361179" cy="398462"/>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CustomShape 1"/>
          <p:cNvSpPr/>
          <p:nvPr/>
        </p:nvSpPr>
        <p:spPr>
          <a:xfrm>
            <a:off x="253080" y="1123920"/>
            <a:ext cx="2946600" cy="460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3600" b="0" strike="noStrike" spc="-60" dirty="0">
                <a:solidFill>
                  <a:srgbClr val="FFFFFF"/>
                </a:solidFill>
                <a:latin typeface="Corbel"/>
                <a:ea typeface="DejaVu Sans"/>
              </a:rPr>
              <a:t>Phase: </a:t>
            </a:r>
          </a:p>
          <a:p>
            <a:pPr>
              <a:lnSpc>
                <a:spcPct val="90000"/>
              </a:lnSpc>
            </a:pPr>
            <a:r>
              <a:rPr lang="de-DE" sz="3600" b="0" strike="noStrike" spc="-60" dirty="0">
                <a:solidFill>
                  <a:srgbClr val="FFFFFF"/>
                </a:solidFill>
                <a:latin typeface="Corbel"/>
                <a:ea typeface="DejaVu Sans"/>
              </a:rPr>
              <a:t>Beraten</a:t>
            </a:r>
            <a:endParaRPr lang="de-DE" sz="2000" b="0" strike="noStrike" spc="-1" dirty="0">
              <a:latin typeface="Calibri"/>
            </a:endParaRPr>
          </a:p>
        </p:txBody>
      </p:sp>
      <p:sp>
        <p:nvSpPr>
          <p:cNvPr id="113" name="CustomShape 2"/>
          <p:cNvSpPr/>
          <p:nvPr/>
        </p:nvSpPr>
        <p:spPr>
          <a:xfrm>
            <a:off x="3870525" y="702860"/>
            <a:ext cx="7864920" cy="48851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spcBef>
                <a:spcPts val="600"/>
              </a:spcBef>
              <a:tabLst>
                <a:tab pos="0" algn="l"/>
              </a:tabLst>
            </a:pPr>
            <a:r>
              <a:rPr lang="de-DE" sz="2000" b="0" strike="noStrike" spc="-1" dirty="0">
                <a:solidFill>
                  <a:srgbClr val="595959"/>
                </a:solidFill>
                <a:latin typeface="Corbel"/>
                <a:ea typeface="DejaVu Sans"/>
              </a:rPr>
              <a:t>In dieser Phase wird auf die individuellen Anfragen und Probleme der Zielgruppe eingegangen.</a:t>
            </a:r>
            <a:endParaRPr lang="de-DE" sz="2000" b="0" strike="noStrike" spc="-1" dirty="0">
              <a:latin typeface="Calibri"/>
            </a:endParaRPr>
          </a:p>
          <a:p>
            <a:pPr>
              <a:spcBef>
                <a:spcPts val="600"/>
              </a:spcBef>
              <a:buClr>
                <a:schemeClr val="accent1"/>
              </a:buClr>
              <a:tabLst>
                <a:tab pos="0" algn="l"/>
              </a:tabLst>
            </a:pPr>
            <a:r>
              <a:rPr lang="de-DE" sz="2000" b="0" strike="noStrike" spc="-1" dirty="0">
                <a:solidFill>
                  <a:srgbClr val="595959"/>
                </a:solidFill>
                <a:latin typeface="Corbel"/>
                <a:ea typeface="DejaVu Sans"/>
              </a:rPr>
              <a:t>In der Hochschule muss klar sein, wer die zentrale Ansprechperson für Open Access / Open Science ist. </a:t>
            </a:r>
          </a:p>
          <a:p>
            <a:pPr marL="342900" indent="-342900">
              <a:spcBef>
                <a:spcPts val="600"/>
              </a:spcBef>
              <a:buClr>
                <a:schemeClr val="accent1"/>
              </a:buClr>
              <a:buFont typeface="Arial" panose="020B0604020202020204" pitchFamily="34" charset="0"/>
              <a:buChar char="•"/>
              <a:tabLst>
                <a:tab pos="0" algn="l"/>
              </a:tabLst>
            </a:pPr>
            <a:r>
              <a:rPr lang="de-DE" sz="2000" b="0" strike="noStrike" spc="-1" dirty="0">
                <a:solidFill>
                  <a:srgbClr val="595959"/>
                </a:solidFill>
                <a:latin typeface="Corbel"/>
                <a:ea typeface="DejaVu Sans"/>
              </a:rPr>
              <a:t>konkrete Fragen und Probleme werden an sie gerichtet</a:t>
            </a:r>
          </a:p>
          <a:p>
            <a:pPr marL="342900" indent="-342900">
              <a:spcBef>
                <a:spcPts val="600"/>
              </a:spcBef>
              <a:buClr>
                <a:schemeClr val="accent1"/>
              </a:buClr>
              <a:buFont typeface="Arial" panose="020B0604020202020204" pitchFamily="34" charset="0"/>
              <a:buChar char="•"/>
              <a:tabLst>
                <a:tab pos="0" algn="l"/>
              </a:tabLst>
            </a:pPr>
            <a:r>
              <a:rPr lang="de-DE" sz="2000" spc="-1" dirty="0">
                <a:solidFill>
                  <a:srgbClr val="595959"/>
                </a:solidFill>
                <a:latin typeface="Corbel"/>
                <a:ea typeface="DejaVu Sans"/>
              </a:rPr>
              <a:t>u</a:t>
            </a:r>
            <a:r>
              <a:rPr lang="de-DE" sz="2000" b="0" strike="noStrike" spc="-1" dirty="0">
                <a:solidFill>
                  <a:srgbClr val="595959"/>
                </a:solidFill>
                <a:latin typeface="Corbel"/>
                <a:ea typeface="DejaVu Sans"/>
              </a:rPr>
              <a:t>mfassende, d.h. über Fächergrenzen hinaus reichende Kenntnis über die Entwicklung des wissenschaftlichen Publikationsverhaltens sind hilfreich</a:t>
            </a:r>
          </a:p>
          <a:p>
            <a:pPr marL="342900" indent="-342900">
              <a:spcBef>
                <a:spcPts val="600"/>
              </a:spcBef>
              <a:buClr>
                <a:schemeClr val="accent1"/>
              </a:buClr>
              <a:buFont typeface="Arial" panose="020B0604020202020204" pitchFamily="34" charset="0"/>
              <a:buChar char="•"/>
              <a:tabLst>
                <a:tab pos="0" algn="l"/>
              </a:tabLst>
            </a:pPr>
            <a:r>
              <a:rPr lang="de-DE" sz="2000" spc="-1" dirty="0">
                <a:solidFill>
                  <a:srgbClr val="595959"/>
                </a:solidFill>
                <a:latin typeface="Corbel"/>
              </a:rPr>
              <a:t>Die Institute für Angewandte Forschung/ Forschungsreferate spielen hierbei eine wichtige Rolle</a:t>
            </a:r>
          </a:p>
          <a:p>
            <a:pPr marL="342900" indent="-342900">
              <a:spcBef>
                <a:spcPts val="600"/>
              </a:spcBef>
              <a:buClr>
                <a:schemeClr val="accent1"/>
              </a:buClr>
              <a:buFont typeface="Arial" panose="020B0604020202020204" pitchFamily="34" charset="0"/>
              <a:buChar char="•"/>
              <a:tabLst>
                <a:tab pos="0" algn="l"/>
              </a:tabLst>
            </a:pPr>
            <a:r>
              <a:rPr lang="de-DE" sz="2000" b="0" strike="noStrike" spc="-1" dirty="0">
                <a:solidFill>
                  <a:srgbClr val="595959"/>
                </a:solidFill>
                <a:latin typeface="Corbel"/>
                <a:ea typeface="DejaVu Sans"/>
              </a:rPr>
              <a:t>Die Vernetzung und Präsenz der Person in der Hochschule sind wichtig</a:t>
            </a:r>
          </a:p>
        </p:txBody>
      </p:sp>
      <p:sp>
        <p:nvSpPr>
          <p:cNvPr id="2" name="Foliennummernplatzhalter 1"/>
          <p:cNvSpPr>
            <a:spLocks noGrp="1"/>
          </p:cNvSpPr>
          <p:nvPr>
            <p:ph type="sldNum" idx="5"/>
          </p:nvPr>
        </p:nvSpPr>
        <p:spPr/>
        <p:txBody>
          <a:bodyPr/>
          <a:lstStyle/>
          <a:p>
            <a:fld id="{040F4300-B17A-429D-BFC1-5F40CACEC58F}" type="slidenum">
              <a:rPr lang="de-DE" smtClean="0"/>
              <a:t>14</a:t>
            </a:fld>
            <a:endParaRPr lang="de-DE"/>
          </a:p>
        </p:txBody>
      </p:sp>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925" y="4401108"/>
            <a:ext cx="1108075" cy="1186892"/>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CustomShape 1"/>
          <p:cNvSpPr/>
          <p:nvPr/>
        </p:nvSpPr>
        <p:spPr>
          <a:xfrm>
            <a:off x="253080" y="1123920"/>
            <a:ext cx="2946600" cy="460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3600" spc="-60" dirty="0">
                <a:solidFill>
                  <a:srgbClr val="FFFFFF"/>
                </a:solidFill>
                <a:latin typeface="Corbel"/>
              </a:rPr>
              <a:t>Materialien zur Phase „Beraten“</a:t>
            </a:r>
          </a:p>
        </p:txBody>
      </p:sp>
      <p:sp>
        <p:nvSpPr>
          <p:cNvPr id="113" name="CustomShape 2"/>
          <p:cNvSpPr/>
          <p:nvPr/>
        </p:nvSpPr>
        <p:spPr>
          <a:xfrm>
            <a:off x="3870525" y="702860"/>
            <a:ext cx="7864920" cy="58358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marL="342900" indent="-342900">
              <a:spcBef>
                <a:spcPts val="600"/>
              </a:spcBef>
              <a:buClr>
                <a:schemeClr val="accent1"/>
              </a:buClr>
              <a:buFont typeface="Arial" panose="020B0604020202020204" pitchFamily="34" charset="0"/>
              <a:buChar char="•"/>
              <a:tabLst>
                <a:tab pos="0" algn="l"/>
              </a:tabLst>
            </a:pPr>
            <a:r>
              <a:rPr lang="de-DE" sz="2000" spc="-1" dirty="0">
                <a:solidFill>
                  <a:srgbClr val="595959"/>
                </a:solidFill>
                <a:latin typeface="Corbel"/>
                <a:hlinkClick r:id="rId2"/>
              </a:rPr>
              <a:t>Übersicht </a:t>
            </a:r>
            <a:r>
              <a:rPr lang="de-DE" sz="2000" spc="-1" dirty="0">
                <a:solidFill>
                  <a:srgbClr val="595959"/>
                </a:solidFill>
                <a:latin typeface="Corbel"/>
              </a:rPr>
              <a:t>der Open-Access-Beauftragten an deutschen Hochschulen und Forschungseinrichtungen </a:t>
            </a:r>
          </a:p>
          <a:p>
            <a:pPr marL="342900" indent="-342900">
              <a:spcBef>
                <a:spcPts val="600"/>
              </a:spcBef>
              <a:buClr>
                <a:schemeClr val="accent1"/>
              </a:buClr>
              <a:buFont typeface="Arial" panose="020B0604020202020204" pitchFamily="34" charset="0"/>
              <a:buChar char="•"/>
              <a:tabLst>
                <a:tab pos="0" algn="l"/>
              </a:tabLst>
            </a:pPr>
            <a:r>
              <a:rPr lang="de-DE" sz="2000" spc="-1" dirty="0">
                <a:solidFill>
                  <a:srgbClr val="595959"/>
                </a:solidFill>
                <a:latin typeface="Corbel"/>
                <a:hlinkClick r:id="rId3"/>
              </a:rPr>
              <a:t>Informationsmaterialien</a:t>
            </a:r>
            <a:r>
              <a:rPr lang="de-DE" sz="2000" spc="-1" dirty="0">
                <a:solidFill>
                  <a:srgbClr val="595959"/>
                </a:solidFill>
                <a:latin typeface="Corbel"/>
              </a:rPr>
              <a:t> (siehe auch Seite 11)</a:t>
            </a:r>
          </a:p>
          <a:p>
            <a:pPr marL="342900" indent="-342900">
              <a:spcBef>
                <a:spcPts val="600"/>
              </a:spcBef>
              <a:buClr>
                <a:schemeClr val="accent1"/>
              </a:buClr>
              <a:buFont typeface="Arial" panose="020B0604020202020204" pitchFamily="34" charset="0"/>
              <a:buChar char="•"/>
              <a:tabLst>
                <a:tab pos="0" algn="l"/>
              </a:tabLst>
            </a:pPr>
            <a:r>
              <a:rPr lang="de-DE" sz="2000" strike="noStrike" spc="-1" dirty="0">
                <a:solidFill>
                  <a:srgbClr val="595959"/>
                </a:solidFill>
                <a:latin typeface="Corbel"/>
                <a:ea typeface="DejaVu Sans"/>
              </a:rPr>
              <a:t>Fortbildungen für Open-Access-Beauftragte: </a:t>
            </a:r>
            <a:r>
              <a:rPr lang="de-DE" sz="2000" strike="noStrike" spc="-1" dirty="0">
                <a:solidFill>
                  <a:srgbClr val="2998E3"/>
                </a:solidFill>
                <a:uFillTx/>
                <a:latin typeface="Corbel"/>
                <a:ea typeface="DejaVu Sans"/>
                <a:hlinkClick r:id="rId4"/>
              </a:rPr>
              <a:t>Train-</a:t>
            </a:r>
            <a:r>
              <a:rPr lang="de-DE" sz="2000" strike="noStrike" spc="-1" dirty="0" err="1">
                <a:solidFill>
                  <a:srgbClr val="2998E3"/>
                </a:solidFill>
                <a:uFillTx/>
                <a:latin typeface="Corbel"/>
                <a:ea typeface="DejaVu Sans"/>
                <a:hlinkClick r:id="rId4"/>
              </a:rPr>
              <a:t>the</a:t>
            </a:r>
            <a:r>
              <a:rPr lang="de-DE" sz="2000" strike="noStrike" spc="-1" dirty="0">
                <a:solidFill>
                  <a:srgbClr val="2998E3"/>
                </a:solidFill>
                <a:uFillTx/>
                <a:latin typeface="Corbel"/>
                <a:ea typeface="DejaVu Sans"/>
                <a:hlinkClick r:id="rId4"/>
              </a:rPr>
              <a:t>-Trainer-Workshops</a:t>
            </a:r>
            <a:r>
              <a:rPr lang="de-DE" sz="2000" strike="noStrike" spc="-1" dirty="0">
                <a:solidFill>
                  <a:srgbClr val="595959"/>
                </a:solidFill>
                <a:latin typeface="Corbel"/>
                <a:ea typeface="DejaVu Sans"/>
              </a:rPr>
              <a:t> </a:t>
            </a:r>
            <a:endParaRPr lang="de-DE" sz="2000" strike="noStrike" spc="-1" dirty="0">
              <a:latin typeface="Calibri"/>
            </a:endParaRPr>
          </a:p>
        </p:txBody>
      </p:sp>
      <p:sp>
        <p:nvSpPr>
          <p:cNvPr id="2" name="Foliennummernplatzhalter 1"/>
          <p:cNvSpPr>
            <a:spLocks noGrp="1"/>
          </p:cNvSpPr>
          <p:nvPr>
            <p:ph type="sldNum" idx="5"/>
          </p:nvPr>
        </p:nvSpPr>
        <p:spPr/>
        <p:txBody>
          <a:bodyPr/>
          <a:lstStyle/>
          <a:p>
            <a:fld id="{040F4300-B17A-429D-BFC1-5F40CACEC58F}" type="slidenum">
              <a:rPr lang="de-DE" smtClean="0"/>
              <a:t>15</a:t>
            </a:fld>
            <a:endParaRPr lang="de-DE"/>
          </a:p>
        </p:txBody>
      </p:sp>
      <p:pic>
        <p:nvPicPr>
          <p:cNvPr id="7" name="Grafik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3080" y="2043718"/>
            <a:ext cx="361179" cy="398462"/>
          </a:xfrm>
          <a:prstGeom prst="rect">
            <a:avLst/>
          </a:prstGeom>
        </p:spPr>
      </p:pic>
    </p:spTree>
    <p:extLst>
      <p:ext uri="{BB962C8B-B14F-4D97-AF65-F5344CB8AC3E}">
        <p14:creationId xmlns:p14="http://schemas.microsoft.com/office/powerpoint/2010/main" val="844284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idx="2"/>
          </p:nvPr>
        </p:nvSpPr>
        <p:spPr/>
        <p:txBody>
          <a:bodyPr/>
          <a:lstStyle/>
          <a:p>
            <a:fld id="{5D2BA61D-1FF5-4ED1-83BB-8DBE4788FC51}" type="slidenum">
              <a:rPr lang="de-DE" smtClean="0"/>
              <a:t>16</a:t>
            </a:fld>
            <a:endParaRPr lang="de-DE"/>
          </a:p>
        </p:txBody>
      </p:sp>
      <p:pic>
        <p:nvPicPr>
          <p:cNvPr id="5" name="Grafik 4">
            <a:extLst>
              <a:ext uri="{FF2B5EF4-FFF2-40B4-BE49-F238E27FC236}">
                <a16:creationId xmlns:a16="http://schemas.microsoft.com/office/drawing/2014/main" id="{3B07F7B5-90E3-4871-B4D8-E986E7DC022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4648" y="6393158"/>
            <a:ext cx="888496" cy="310864"/>
          </a:xfrm>
          <a:prstGeom prst="rect">
            <a:avLst/>
          </a:prstGeom>
        </p:spPr>
      </p:pic>
      <p:sp>
        <p:nvSpPr>
          <p:cNvPr id="6" name="Untertitel 2">
            <a:extLst>
              <a:ext uri="{FF2B5EF4-FFF2-40B4-BE49-F238E27FC236}">
                <a16:creationId xmlns:a16="http://schemas.microsoft.com/office/drawing/2014/main" id="{3EE9C3D8-B4CC-4558-932C-4D31504AB163}"/>
              </a:ext>
            </a:extLst>
          </p:cNvPr>
          <p:cNvSpPr txBox="1">
            <a:spLocks/>
          </p:cNvSpPr>
          <p:nvPr/>
        </p:nvSpPr>
        <p:spPr>
          <a:xfrm>
            <a:off x="1267632" y="6356520"/>
            <a:ext cx="4655648" cy="313547"/>
          </a:xfrm>
          <a:prstGeom prst="rect">
            <a:avLst/>
          </a:prstGeom>
        </p:spPr>
        <p:txBody>
          <a:bodyPr vert="horz" lIns="0" tIns="0" rIns="0" bIns="0" rtlCol="0" anchor="b">
            <a:noAutofit/>
          </a:bodyPr>
          <a:lstStyle>
            <a:lvl1pPr indent="0">
              <a:lnSpc>
                <a:spcPct val="110000"/>
              </a:lnSpc>
              <a:spcBef>
                <a:spcPts val="0"/>
              </a:spcBef>
              <a:buFont typeface="Arial" pitchFamily="34" charset="0"/>
              <a:buNone/>
              <a:defRPr sz="2000" b="1" u="sng" baseline="0">
                <a:uFill>
                  <a:solidFill>
                    <a:schemeClr val="accent1"/>
                  </a:solidFill>
                </a:uFill>
              </a:defRPr>
            </a:lvl1pPr>
            <a:lvl2pPr indent="0" algn="ctr">
              <a:lnSpc>
                <a:spcPct val="110000"/>
              </a:lnSpc>
              <a:spcBef>
                <a:spcPts val="0"/>
              </a:spcBef>
              <a:buFont typeface="Arial" pitchFamily="34" charset="0"/>
              <a:buNone/>
              <a:defRPr sz="1600">
                <a:solidFill>
                  <a:schemeClr val="tx1">
                    <a:tint val="75000"/>
                  </a:schemeClr>
                </a:solidFill>
              </a:defRPr>
            </a:lvl2pPr>
            <a:lvl3pPr indent="0" algn="ctr">
              <a:lnSpc>
                <a:spcPct val="110000"/>
              </a:lnSpc>
              <a:spcBef>
                <a:spcPts val="0"/>
              </a:spcBef>
              <a:buClr>
                <a:schemeClr val="accent1"/>
              </a:buClr>
              <a:buFont typeface="Arial" panose="020B0604020202020204" pitchFamily="34" charset="0"/>
              <a:buNone/>
              <a:defRPr sz="1600">
                <a:solidFill>
                  <a:schemeClr val="tx1">
                    <a:tint val="75000"/>
                  </a:schemeClr>
                </a:solidFill>
              </a:defRPr>
            </a:lvl3pPr>
            <a:lvl4pPr indent="0" algn="ctr">
              <a:lnSpc>
                <a:spcPct val="110000"/>
              </a:lnSpc>
              <a:spcBef>
                <a:spcPts val="0"/>
              </a:spcBef>
              <a:buClr>
                <a:schemeClr val="accent1"/>
              </a:buClr>
              <a:buFont typeface="Arial" panose="020B0604020202020204" pitchFamily="34" charset="0"/>
              <a:buNone/>
              <a:defRPr sz="1600">
                <a:solidFill>
                  <a:schemeClr val="tx1">
                    <a:tint val="75000"/>
                  </a:schemeClr>
                </a:solidFill>
              </a:defRPr>
            </a:lvl4pPr>
            <a:lvl5pPr indent="0" algn="ctr">
              <a:lnSpc>
                <a:spcPct val="110000"/>
              </a:lnSpc>
              <a:spcBef>
                <a:spcPts val="0"/>
              </a:spcBef>
              <a:buFont typeface="+mj-lt"/>
              <a:buNone/>
              <a:defRPr sz="1600" u="sng" baseline="0">
                <a:solidFill>
                  <a:schemeClr val="tx1">
                    <a:tint val="75000"/>
                  </a:schemeClr>
                </a:solidFill>
                <a:uFill>
                  <a:solidFill>
                    <a:schemeClr val="accent1"/>
                  </a:solidFill>
                </a:uFill>
              </a:defRPr>
            </a:lvl5pPr>
            <a:lvl6pPr indent="0" algn="ctr">
              <a:lnSpc>
                <a:spcPct val="110000"/>
              </a:lnSpc>
              <a:spcBef>
                <a:spcPts val="0"/>
              </a:spcBef>
              <a:buClr>
                <a:schemeClr val="accent1"/>
              </a:buClr>
              <a:buFont typeface="Arial" panose="020B0604020202020204" pitchFamily="34" charset="0"/>
              <a:buNone/>
              <a:defRPr sz="1600" baseline="0">
                <a:solidFill>
                  <a:schemeClr val="tx1">
                    <a:tint val="75000"/>
                  </a:schemeClr>
                </a:solidFill>
              </a:defRPr>
            </a:lvl6pPr>
            <a:lvl7pPr indent="0" algn="ctr">
              <a:lnSpc>
                <a:spcPct val="110000"/>
              </a:lnSpc>
              <a:spcBef>
                <a:spcPts val="0"/>
              </a:spcBef>
              <a:buClr>
                <a:schemeClr val="accent1"/>
              </a:buClr>
              <a:buFont typeface="Arial" panose="020B0604020202020204" pitchFamily="34" charset="0"/>
              <a:buNone/>
              <a:defRPr sz="1600" baseline="0">
                <a:solidFill>
                  <a:schemeClr val="tx1">
                    <a:tint val="75000"/>
                  </a:schemeClr>
                </a:solidFill>
              </a:defRPr>
            </a:lvl7pPr>
            <a:lvl8pPr indent="0" algn="ctr">
              <a:lnSpc>
                <a:spcPct val="110000"/>
              </a:lnSpc>
              <a:spcBef>
                <a:spcPts val="0"/>
              </a:spcBef>
              <a:buClr>
                <a:schemeClr val="accent1"/>
              </a:buClr>
              <a:buFont typeface="Arial" panose="020B0604020202020204" pitchFamily="34" charset="0"/>
              <a:buNone/>
              <a:tabLst/>
              <a:defRPr sz="1600" baseline="0">
                <a:solidFill>
                  <a:schemeClr val="tx1">
                    <a:tint val="75000"/>
                  </a:schemeClr>
                </a:solidFill>
              </a:defRPr>
            </a:lvl8pPr>
            <a:lvl9pPr indent="0" algn="ctr">
              <a:lnSpc>
                <a:spcPct val="110000"/>
              </a:lnSpc>
              <a:spcBef>
                <a:spcPts val="0"/>
              </a:spcBef>
              <a:buClr>
                <a:schemeClr val="accent1"/>
              </a:buClr>
              <a:buFont typeface="Arial" panose="020B0604020202020204" pitchFamily="34" charset="0"/>
              <a:buNone/>
              <a:defRPr sz="1600" baseline="0">
                <a:solidFill>
                  <a:schemeClr val="tx1">
                    <a:tint val="75000"/>
                  </a:schemeClr>
                </a:solidFill>
              </a:defRPr>
            </a:lvl9pPr>
          </a:lstStyle>
          <a:p>
            <a:r>
              <a:rPr lang="de-DE" sz="800" b="0" u="none" dirty="0"/>
              <a:t>Alle Inhalte dieser Präsentation stehen, sofern nicht anders angegeben, unter der </a:t>
            </a:r>
          </a:p>
          <a:p>
            <a:r>
              <a:rPr lang="de-DE" sz="800" b="0" u="none" dirty="0"/>
              <a:t>Lizenz </a:t>
            </a:r>
            <a:r>
              <a:rPr lang="de-DE" sz="800" b="0" u="none" dirty="0">
                <a:hlinkClick r:id="rId3"/>
              </a:rPr>
              <a:t>Creative </a:t>
            </a:r>
            <a:r>
              <a:rPr lang="de-DE" sz="800" b="0" u="none" dirty="0" err="1">
                <a:hlinkClick r:id="rId3"/>
              </a:rPr>
              <a:t>Commons</a:t>
            </a:r>
            <a:r>
              <a:rPr lang="de-DE" sz="800" b="0" u="none" dirty="0">
                <a:hlinkClick r:id="rId3"/>
              </a:rPr>
              <a:t> BY 4.0 International</a:t>
            </a:r>
            <a:r>
              <a:rPr lang="de-DE" sz="800" b="0" u="none" dirty="0"/>
              <a:t>.</a:t>
            </a:r>
          </a:p>
        </p:txBody>
      </p:sp>
      <p:grpSp>
        <p:nvGrpSpPr>
          <p:cNvPr id="10" name="Gruppieren 9">
            <a:extLst>
              <a:ext uri="{FF2B5EF4-FFF2-40B4-BE49-F238E27FC236}">
                <a16:creationId xmlns:a16="http://schemas.microsoft.com/office/drawing/2014/main" id="{07044E37-C18E-3347-896B-21F2B01A9CFC}"/>
              </a:ext>
            </a:extLst>
          </p:cNvPr>
          <p:cNvGrpSpPr/>
          <p:nvPr/>
        </p:nvGrpSpPr>
        <p:grpSpPr>
          <a:xfrm>
            <a:off x="10067220" y="962440"/>
            <a:ext cx="1332000" cy="1224000"/>
            <a:chOff x="3863453" y="2509788"/>
            <a:chExt cx="1148385" cy="1047509"/>
          </a:xfrm>
        </p:grpSpPr>
        <p:sp>
          <p:nvSpPr>
            <p:cNvPr id="11" name="Rechteck 10">
              <a:extLst>
                <a:ext uri="{FF2B5EF4-FFF2-40B4-BE49-F238E27FC236}">
                  <a16:creationId xmlns:a16="http://schemas.microsoft.com/office/drawing/2014/main" id="{14723386-E171-6242-95CC-8DD045A29658}"/>
                </a:ext>
              </a:extLst>
            </p:cNvPr>
            <p:cNvSpPr/>
            <p:nvPr/>
          </p:nvSpPr>
          <p:spPr>
            <a:xfrm>
              <a:off x="3863453" y="2509788"/>
              <a:ext cx="1148385" cy="10475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2" name="Grafik 11">
              <a:extLst>
                <a:ext uri="{FF2B5EF4-FFF2-40B4-BE49-F238E27FC236}">
                  <a16:creationId xmlns:a16="http://schemas.microsoft.com/office/drawing/2014/main" id="{FEB1203C-E76F-2947-8115-37D6D738F8F0}"/>
                </a:ext>
              </a:extLst>
            </p:cNvPr>
            <p:cNvPicPr>
              <a:picLocks noChangeAspect="1"/>
            </p:cNvPicPr>
            <p:nvPr/>
          </p:nvPicPr>
          <p:blipFill>
            <a:blip r:embed="rId4"/>
            <a:stretch>
              <a:fillRect/>
            </a:stretch>
          </p:blipFill>
          <p:spPr>
            <a:xfrm>
              <a:off x="3998546" y="2623260"/>
              <a:ext cx="843743" cy="820563"/>
            </a:xfrm>
            <a:prstGeom prst="rect">
              <a:avLst/>
            </a:prstGeom>
          </p:spPr>
        </p:pic>
      </p:grpSp>
      <p:sp>
        <p:nvSpPr>
          <p:cNvPr id="15" name="CustomShape 2"/>
          <p:cNvSpPr/>
          <p:nvPr/>
        </p:nvSpPr>
        <p:spPr>
          <a:xfrm>
            <a:off x="429600" y="954050"/>
            <a:ext cx="7982880" cy="12098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20000"/>
              </a:lnSpc>
              <a:spcBef>
                <a:spcPts val="1199"/>
              </a:spcBef>
              <a:tabLst>
                <a:tab pos="0" algn="l"/>
              </a:tabLst>
            </a:pPr>
            <a:r>
              <a:rPr lang="de-DE" sz="2800" b="1" spc="-1" dirty="0">
                <a:solidFill>
                  <a:schemeClr val="bg1"/>
                </a:solidFill>
                <a:latin typeface="Corbel"/>
              </a:rPr>
              <a:t>Projekt "Open Access an </a:t>
            </a:r>
            <a:r>
              <a:rPr lang="de-DE" sz="2800" b="1" spc="-1" dirty="0" err="1">
                <a:solidFill>
                  <a:schemeClr val="bg1"/>
                </a:solidFill>
                <a:latin typeface="Corbel"/>
              </a:rPr>
              <a:t>HAWen</a:t>
            </a:r>
            <a:r>
              <a:rPr lang="de-DE" sz="2800" b="1" spc="-1" dirty="0">
                <a:solidFill>
                  <a:schemeClr val="bg1"/>
                </a:solidFill>
                <a:latin typeface="Corbel"/>
              </a:rPr>
              <a:t> und </a:t>
            </a:r>
            <a:r>
              <a:rPr lang="de-DE" sz="2800" b="1" spc="-1" dirty="0" err="1">
                <a:solidFill>
                  <a:schemeClr val="bg1"/>
                </a:solidFill>
                <a:latin typeface="Corbel"/>
              </a:rPr>
              <a:t>PHen</a:t>
            </a:r>
            <a:r>
              <a:rPr lang="de-DE" sz="2800" b="1" spc="-1" dirty="0">
                <a:solidFill>
                  <a:schemeClr val="bg1"/>
                </a:solidFill>
                <a:latin typeface="Corbel"/>
              </a:rPr>
              <a:t> in Baden-Württemberg</a:t>
            </a:r>
            <a:r>
              <a:rPr lang="de-DE" sz="2800" b="1" i="1" spc="-1" dirty="0">
                <a:solidFill>
                  <a:schemeClr val="bg1"/>
                </a:solidFill>
                <a:latin typeface="Corbel"/>
              </a:rPr>
              <a:t>“</a:t>
            </a:r>
          </a:p>
        </p:txBody>
      </p:sp>
      <p:sp>
        <p:nvSpPr>
          <p:cNvPr id="16" name="CustomShape 2"/>
          <p:cNvSpPr/>
          <p:nvPr/>
        </p:nvSpPr>
        <p:spPr>
          <a:xfrm>
            <a:off x="429600" y="2186440"/>
            <a:ext cx="8633120" cy="3767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tabLst>
                <a:tab pos="0" algn="l"/>
              </a:tabLst>
            </a:pPr>
            <a:endParaRPr lang="de-DE" sz="2000" b="1" spc="-1" dirty="0">
              <a:solidFill>
                <a:schemeClr val="bg1"/>
              </a:solidFill>
              <a:latin typeface="Corbel"/>
            </a:endParaRPr>
          </a:p>
          <a:p>
            <a:pPr>
              <a:tabLst>
                <a:tab pos="0" algn="l"/>
              </a:tabLst>
            </a:pPr>
            <a:r>
              <a:rPr lang="de-DE" sz="1600" b="1" spc="-1" dirty="0">
                <a:solidFill>
                  <a:schemeClr val="bg1"/>
                </a:solidFill>
                <a:latin typeface="Corbel"/>
              </a:rPr>
              <a:t>Projektpartner:</a:t>
            </a:r>
          </a:p>
          <a:p>
            <a:pPr marL="285750" indent="-285750">
              <a:buFont typeface="Arial" panose="020B0604020202020204" pitchFamily="34" charset="0"/>
              <a:buChar char="•"/>
              <a:tabLst>
                <a:tab pos="0" algn="l"/>
              </a:tabLst>
            </a:pPr>
            <a:r>
              <a:rPr lang="de-DE" sz="1600" b="1" spc="-1" dirty="0">
                <a:solidFill>
                  <a:schemeClr val="bg1"/>
                </a:solidFill>
                <a:latin typeface="Corbel"/>
              </a:rPr>
              <a:t>Hochschule für Wirtschaft und Umwelt Nürtingen-Geislingen (</a:t>
            </a:r>
            <a:r>
              <a:rPr lang="de-DE" sz="1600" b="1" spc="-1" dirty="0" err="1">
                <a:solidFill>
                  <a:schemeClr val="bg1"/>
                </a:solidFill>
                <a:latin typeface="Corbel"/>
              </a:rPr>
              <a:t>HfWU</a:t>
            </a:r>
            <a:r>
              <a:rPr lang="de-DE" sz="1600" b="1" spc="-1" dirty="0">
                <a:solidFill>
                  <a:schemeClr val="bg1"/>
                </a:solidFill>
                <a:latin typeface="Corbel"/>
              </a:rPr>
              <a:t>)</a:t>
            </a:r>
          </a:p>
          <a:p>
            <a:pPr marL="285750" indent="-285750">
              <a:buFont typeface="Arial" panose="020B0604020202020204" pitchFamily="34" charset="0"/>
              <a:buChar char="•"/>
              <a:tabLst>
                <a:tab pos="0" algn="l"/>
              </a:tabLst>
            </a:pPr>
            <a:r>
              <a:rPr lang="de-DE" sz="1600" b="1" spc="-1" dirty="0">
                <a:solidFill>
                  <a:schemeClr val="bg1"/>
                </a:solidFill>
                <a:latin typeface="Corbel"/>
              </a:rPr>
              <a:t>Pädagogische Hochschule Weingarten &amp; Hochschule Ravensburg Weingarten (RWU)     </a:t>
            </a:r>
          </a:p>
          <a:p>
            <a:pPr marL="285750" indent="-285750">
              <a:buFont typeface="Arial" panose="020B0604020202020204" pitchFamily="34" charset="0"/>
              <a:buChar char="•"/>
              <a:tabLst>
                <a:tab pos="0" algn="l"/>
              </a:tabLst>
            </a:pPr>
            <a:r>
              <a:rPr lang="de-DE" sz="1600" b="1" spc="-1" dirty="0">
                <a:solidFill>
                  <a:schemeClr val="bg1"/>
                </a:solidFill>
                <a:latin typeface="Corbel"/>
              </a:rPr>
              <a:t>Kommunikations-, Informations-, Medienzentrum (KIM) der Universität Konstanz     </a:t>
            </a:r>
          </a:p>
          <a:p>
            <a:pPr marL="285750" indent="-285750">
              <a:buFont typeface="Arial" panose="020B0604020202020204" pitchFamily="34" charset="0"/>
              <a:buChar char="•"/>
              <a:tabLst>
                <a:tab pos="0" algn="l"/>
              </a:tabLst>
            </a:pPr>
            <a:r>
              <a:rPr lang="de-DE" sz="1600" b="1" spc="-1" dirty="0">
                <a:solidFill>
                  <a:schemeClr val="bg1"/>
                </a:solidFill>
                <a:latin typeface="Corbel"/>
              </a:rPr>
              <a:t>Hochschule Konstanz Technik, Wirtschaft und Gestaltung HTWG (Hochschulbibliothek)</a:t>
            </a:r>
          </a:p>
          <a:p>
            <a:pPr marL="285750" indent="-285750">
              <a:buFont typeface="Arial" panose="020B0604020202020204" pitchFamily="34" charset="0"/>
              <a:buChar char="•"/>
              <a:tabLst>
                <a:tab pos="0" algn="l"/>
              </a:tabLst>
            </a:pPr>
            <a:r>
              <a:rPr lang="de-DE" sz="1600" b="1" spc="-1" dirty="0">
                <a:solidFill>
                  <a:schemeClr val="bg1"/>
                </a:solidFill>
                <a:latin typeface="Corbel"/>
              </a:rPr>
              <a:t>Bibliotheksservice-Zentrum Baden-Württemberg (BSZ-BW)</a:t>
            </a:r>
          </a:p>
        </p:txBody>
      </p:sp>
    </p:spTree>
    <p:extLst>
      <p:ext uri="{BB962C8B-B14F-4D97-AF65-F5344CB8AC3E}">
        <p14:creationId xmlns:p14="http://schemas.microsoft.com/office/powerpoint/2010/main" val="2361420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1"/>
          <p:cNvSpPr/>
          <p:nvPr/>
        </p:nvSpPr>
        <p:spPr>
          <a:xfrm>
            <a:off x="253080" y="1123920"/>
            <a:ext cx="2946600" cy="460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3600" b="0" strike="noStrike" spc="-60">
                <a:solidFill>
                  <a:srgbClr val="FFFFFF"/>
                </a:solidFill>
                <a:latin typeface="Corbel"/>
                <a:ea typeface="DejaVu Sans"/>
              </a:rPr>
              <a:t>Inhalt</a:t>
            </a:r>
            <a:endParaRPr lang="de-DE" sz="3600" b="0" strike="noStrike" spc="-1">
              <a:latin typeface="Calibri"/>
            </a:endParaRPr>
          </a:p>
        </p:txBody>
      </p:sp>
      <p:sp>
        <p:nvSpPr>
          <p:cNvPr id="91" name="CustomShape 2"/>
          <p:cNvSpPr/>
          <p:nvPr/>
        </p:nvSpPr>
        <p:spPr>
          <a:xfrm>
            <a:off x="3869280" y="864000"/>
            <a:ext cx="7314480" cy="5119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marL="182880" indent="-182160">
              <a:lnSpc>
                <a:spcPts val="2000"/>
              </a:lnSpc>
              <a:spcBef>
                <a:spcPts val="1199"/>
              </a:spcBef>
              <a:buClr>
                <a:srgbClr val="FFCA08"/>
              </a:buClr>
              <a:buFont typeface="Wingdings 2" charset="2"/>
              <a:buChar char=""/>
            </a:pPr>
            <a:r>
              <a:rPr lang="de-DE" sz="2400" b="0" strike="noStrike" spc="-1" dirty="0">
                <a:solidFill>
                  <a:srgbClr val="595959"/>
                </a:solidFill>
                <a:latin typeface="Corbel"/>
                <a:ea typeface="DejaVu Sans"/>
              </a:rPr>
              <a:t>Ziele des Marketings</a:t>
            </a:r>
            <a:endParaRPr lang="de-DE" sz="2400" b="0" strike="noStrike" spc="-1" dirty="0">
              <a:latin typeface="Calibri"/>
            </a:endParaRPr>
          </a:p>
          <a:p>
            <a:pPr marL="182880" indent="-182160">
              <a:lnSpc>
                <a:spcPts val="2000"/>
              </a:lnSpc>
              <a:spcBef>
                <a:spcPts val="1199"/>
              </a:spcBef>
              <a:buClr>
                <a:srgbClr val="FFCA08"/>
              </a:buClr>
              <a:buFont typeface="Wingdings 2" charset="2"/>
              <a:buChar char=""/>
            </a:pPr>
            <a:r>
              <a:rPr lang="de-DE" sz="2400" b="0" strike="noStrike" spc="-1" dirty="0">
                <a:solidFill>
                  <a:srgbClr val="595959"/>
                </a:solidFill>
                <a:latin typeface="Corbel"/>
                <a:ea typeface="DejaVu Sans"/>
              </a:rPr>
              <a:t>Zielgruppe im Blick</a:t>
            </a:r>
            <a:endParaRPr lang="de-DE" sz="2400" b="0" strike="noStrike" spc="-1" dirty="0">
              <a:latin typeface="Calibri"/>
            </a:endParaRPr>
          </a:p>
          <a:p>
            <a:pPr marL="182880" indent="-182160">
              <a:lnSpc>
                <a:spcPts val="2000"/>
              </a:lnSpc>
              <a:spcBef>
                <a:spcPts val="1199"/>
              </a:spcBef>
              <a:buClr>
                <a:srgbClr val="FFCA08"/>
              </a:buClr>
              <a:buFont typeface="Wingdings 2" charset="2"/>
              <a:buChar char=""/>
            </a:pPr>
            <a:r>
              <a:rPr lang="de-DE" sz="2400" b="0" strike="noStrike" spc="-1" dirty="0">
                <a:solidFill>
                  <a:srgbClr val="595959"/>
                </a:solidFill>
                <a:latin typeface="Corbel"/>
                <a:ea typeface="DejaVu Sans"/>
              </a:rPr>
              <a:t>Kernpunkte aktiven Marketings</a:t>
            </a:r>
            <a:endParaRPr lang="de-DE" sz="2400" b="0" strike="noStrike" spc="-1" dirty="0">
              <a:latin typeface="Calibri"/>
            </a:endParaRPr>
          </a:p>
          <a:p>
            <a:pPr marL="182880" indent="-182160">
              <a:lnSpc>
                <a:spcPts val="2000"/>
              </a:lnSpc>
              <a:spcBef>
                <a:spcPts val="1199"/>
              </a:spcBef>
              <a:buClr>
                <a:srgbClr val="FFCA08"/>
              </a:buClr>
              <a:buFont typeface="Wingdings 2" charset="2"/>
              <a:buChar char=""/>
            </a:pPr>
            <a:r>
              <a:rPr lang="de-DE" sz="2400" b="0" strike="noStrike" spc="-1" dirty="0">
                <a:solidFill>
                  <a:srgbClr val="595959"/>
                </a:solidFill>
                <a:latin typeface="Corbel"/>
                <a:ea typeface="DejaVu Sans"/>
              </a:rPr>
              <a:t>Phasen des Marketings</a:t>
            </a:r>
            <a:endParaRPr lang="de-DE" sz="2400" b="0" strike="noStrike" spc="-1" dirty="0">
              <a:latin typeface="Calibri"/>
            </a:endParaRPr>
          </a:p>
          <a:p>
            <a:pPr marL="640080" lvl="1" indent="-182160">
              <a:lnSpc>
                <a:spcPts val="2000"/>
              </a:lnSpc>
              <a:spcBef>
                <a:spcPts val="1199"/>
              </a:spcBef>
              <a:buClr>
                <a:srgbClr val="FFCA08"/>
              </a:buClr>
              <a:buFont typeface="Wingdings 2" charset="2"/>
              <a:buChar char=""/>
            </a:pPr>
            <a:r>
              <a:rPr lang="de-DE" sz="2400" b="0" strike="noStrike" spc="-1" dirty="0">
                <a:solidFill>
                  <a:srgbClr val="595959"/>
                </a:solidFill>
                <a:latin typeface="Corbel"/>
                <a:ea typeface="DejaVu Sans"/>
              </a:rPr>
              <a:t>Aufmerksam machen</a:t>
            </a:r>
          </a:p>
          <a:p>
            <a:pPr marL="1097280" lvl="2" indent="-182160">
              <a:lnSpc>
                <a:spcPts val="2000"/>
              </a:lnSpc>
              <a:spcBef>
                <a:spcPts val="1199"/>
              </a:spcBef>
              <a:buClr>
                <a:srgbClr val="FFCA08"/>
              </a:buClr>
              <a:buFont typeface="Wingdings 2" charset="2"/>
              <a:buChar char=""/>
            </a:pPr>
            <a:r>
              <a:rPr lang="de-DE" sz="2400" b="0" strike="noStrike" spc="-1" dirty="0">
                <a:solidFill>
                  <a:srgbClr val="595959"/>
                </a:solidFill>
                <a:latin typeface="Corbel"/>
                <a:ea typeface="DejaVu Sans"/>
              </a:rPr>
              <a:t>Werbemittel</a:t>
            </a:r>
            <a:endParaRPr lang="de-DE" sz="2400" b="0" strike="noStrike" spc="-1" dirty="0">
              <a:latin typeface="Calibri"/>
            </a:endParaRPr>
          </a:p>
          <a:p>
            <a:pPr marL="640080" lvl="1" indent="-182160">
              <a:lnSpc>
                <a:spcPts val="2000"/>
              </a:lnSpc>
              <a:spcBef>
                <a:spcPts val="1199"/>
              </a:spcBef>
              <a:buClr>
                <a:srgbClr val="FFCA08"/>
              </a:buClr>
              <a:buFont typeface="Wingdings 2" charset="2"/>
              <a:buChar char=""/>
            </a:pPr>
            <a:r>
              <a:rPr lang="de-DE" sz="2400" b="0" strike="noStrike" spc="-1" dirty="0">
                <a:solidFill>
                  <a:srgbClr val="595959"/>
                </a:solidFill>
                <a:latin typeface="Corbel"/>
                <a:ea typeface="DejaVu Sans"/>
              </a:rPr>
              <a:t>Informieren</a:t>
            </a:r>
          </a:p>
          <a:p>
            <a:pPr marL="1097280" lvl="2" indent="-182160">
              <a:lnSpc>
                <a:spcPts val="2000"/>
              </a:lnSpc>
              <a:spcBef>
                <a:spcPts val="1199"/>
              </a:spcBef>
              <a:buClr>
                <a:srgbClr val="FFCA08"/>
              </a:buClr>
              <a:buFont typeface="Wingdings 2" charset="2"/>
              <a:buChar char=""/>
            </a:pPr>
            <a:r>
              <a:rPr lang="de-DE" sz="2400" b="0" strike="noStrike" spc="-1" dirty="0">
                <a:solidFill>
                  <a:srgbClr val="595959"/>
                </a:solidFill>
                <a:latin typeface="Corbel"/>
                <a:ea typeface="DejaVu Sans"/>
              </a:rPr>
              <a:t>Präsentationen</a:t>
            </a:r>
            <a:endParaRPr lang="de-DE" sz="2400" b="0" strike="noStrike" spc="-1" dirty="0">
              <a:latin typeface="Calibri"/>
            </a:endParaRPr>
          </a:p>
          <a:p>
            <a:pPr marL="640080" lvl="1" indent="-182160">
              <a:lnSpc>
                <a:spcPts val="2000"/>
              </a:lnSpc>
              <a:spcBef>
                <a:spcPts val="1199"/>
              </a:spcBef>
              <a:buClr>
                <a:srgbClr val="FFCA08"/>
              </a:buClr>
              <a:buFont typeface="Wingdings 2" charset="2"/>
              <a:buChar char=""/>
            </a:pPr>
            <a:r>
              <a:rPr lang="de-DE" sz="2400" b="0" strike="noStrike" spc="-1" dirty="0">
                <a:solidFill>
                  <a:srgbClr val="595959"/>
                </a:solidFill>
                <a:latin typeface="Corbel"/>
                <a:ea typeface="DejaVu Sans"/>
              </a:rPr>
              <a:t>Selbstständiges Lernen</a:t>
            </a:r>
          </a:p>
          <a:p>
            <a:pPr marL="1097280" lvl="2" indent="-182160">
              <a:lnSpc>
                <a:spcPts val="2000"/>
              </a:lnSpc>
              <a:spcBef>
                <a:spcPts val="1199"/>
              </a:spcBef>
              <a:buClr>
                <a:srgbClr val="FFCA08"/>
              </a:buClr>
              <a:buFont typeface="Wingdings 2" charset="2"/>
              <a:buChar char=""/>
            </a:pPr>
            <a:r>
              <a:rPr lang="de-DE" sz="2400" b="0" strike="noStrike" spc="-1" dirty="0">
                <a:solidFill>
                  <a:srgbClr val="595959"/>
                </a:solidFill>
                <a:latin typeface="Corbel"/>
                <a:ea typeface="DejaVu Sans"/>
              </a:rPr>
              <a:t>Informationspaket</a:t>
            </a:r>
            <a:endParaRPr lang="de-DE" sz="2400" b="0" strike="noStrike" spc="-1" dirty="0">
              <a:latin typeface="Calibri"/>
            </a:endParaRPr>
          </a:p>
          <a:p>
            <a:pPr marL="640080" lvl="1" indent="-182160">
              <a:lnSpc>
                <a:spcPts val="2000"/>
              </a:lnSpc>
              <a:spcBef>
                <a:spcPts val="1199"/>
              </a:spcBef>
              <a:buClr>
                <a:srgbClr val="FFCA08"/>
              </a:buClr>
              <a:buFont typeface="Wingdings 2" charset="2"/>
              <a:buChar char=""/>
            </a:pPr>
            <a:r>
              <a:rPr lang="de-DE" sz="2400" b="0" strike="noStrike" spc="-1" dirty="0">
                <a:solidFill>
                  <a:srgbClr val="595959"/>
                </a:solidFill>
                <a:latin typeface="Corbel"/>
                <a:ea typeface="DejaVu Sans"/>
              </a:rPr>
              <a:t>Beraten</a:t>
            </a:r>
            <a:endParaRPr lang="de-DE" sz="2400" b="0" strike="noStrike" spc="-1" dirty="0">
              <a:latin typeface="Calibri"/>
            </a:endParaRPr>
          </a:p>
        </p:txBody>
      </p:sp>
      <p:sp>
        <p:nvSpPr>
          <p:cNvPr id="2" name="Foliennummernplatzhalter 1"/>
          <p:cNvSpPr>
            <a:spLocks noGrp="1"/>
          </p:cNvSpPr>
          <p:nvPr>
            <p:ph type="sldNum" idx="5"/>
          </p:nvPr>
        </p:nvSpPr>
        <p:spPr/>
        <p:txBody>
          <a:bodyPr/>
          <a:lstStyle/>
          <a:p>
            <a:fld id="{040F4300-B17A-429D-BFC1-5F40CACEC58F}" type="slidenum">
              <a:rPr lang="de-DE" smtClean="0"/>
              <a:t>2</a:t>
            </a:fld>
            <a:endParaRPr lang="de-D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p:nvPr/>
        </p:nvSpPr>
        <p:spPr>
          <a:xfrm>
            <a:off x="253080" y="1123920"/>
            <a:ext cx="2946600" cy="460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3600" b="0" strike="noStrike" spc="-60">
                <a:solidFill>
                  <a:srgbClr val="FFFFFF"/>
                </a:solidFill>
                <a:latin typeface="Corbel"/>
                <a:ea typeface="DejaVu Sans"/>
              </a:rPr>
              <a:t>Ziele des Marketings</a:t>
            </a:r>
            <a:endParaRPr lang="de-DE" sz="3600" b="0" strike="noStrike" spc="-1">
              <a:latin typeface="Calibri"/>
            </a:endParaRPr>
          </a:p>
        </p:txBody>
      </p:sp>
      <p:sp>
        <p:nvSpPr>
          <p:cNvPr id="93" name="CustomShape 2"/>
          <p:cNvSpPr/>
          <p:nvPr/>
        </p:nvSpPr>
        <p:spPr>
          <a:xfrm>
            <a:off x="3869280" y="864000"/>
            <a:ext cx="7314480" cy="5119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marL="182880" indent="-182160">
              <a:lnSpc>
                <a:spcPct val="90000"/>
              </a:lnSpc>
              <a:spcBef>
                <a:spcPts val="1199"/>
              </a:spcBef>
              <a:buClr>
                <a:srgbClr val="FFCA08"/>
              </a:buClr>
              <a:buFont typeface="Wingdings 2" charset="2"/>
              <a:buChar char=""/>
            </a:pPr>
            <a:r>
              <a:rPr lang="de-DE" sz="2400" b="0" strike="noStrike" spc="-1" dirty="0">
                <a:solidFill>
                  <a:srgbClr val="595959"/>
                </a:solidFill>
                <a:latin typeface="Corbel"/>
                <a:ea typeface="DejaVu Sans"/>
              </a:rPr>
              <a:t>Die Open-Access-Angebote der Hochschule bekannter machen</a:t>
            </a:r>
            <a:endParaRPr lang="de-DE" sz="2400" b="0" strike="noStrike" spc="-1" dirty="0">
              <a:latin typeface="Calibri"/>
            </a:endParaRPr>
          </a:p>
          <a:p>
            <a:pPr marL="685800" lvl="1" indent="-182160">
              <a:lnSpc>
                <a:spcPct val="90000"/>
              </a:lnSpc>
              <a:spcBef>
                <a:spcPts val="249"/>
              </a:spcBef>
              <a:spcAft>
                <a:spcPts val="249"/>
              </a:spcAft>
              <a:buClr>
                <a:srgbClr val="FFCA08"/>
              </a:buClr>
              <a:buFont typeface="Wingdings 2" charset="2"/>
              <a:buChar char=""/>
            </a:pPr>
            <a:r>
              <a:rPr lang="de-DE" sz="2000" b="0" strike="noStrike" spc="-1" dirty="0">
                <a:solidFill>
                  <a:srgbClr val="595959"/>
                </a:solidFill>
                <a:latin typeface="Corbel"/>
                <a:ea typeface="DejaVu Sans"/>
              </a:rPr>
              <a:t>Informieren</a:t>
            </a:r>
            <a:endParaRPr lang="de-DE" sz="2000" b="0" strike="noStrike" spc="-1" dirty="0">
              <a:latin typeface="Calibri"/>
            </a:endParaRPr>
          </a:p>
          <a:p>
            <a:pPr marL="685800" lvl="1" indent="-182160">
              <a:lnSpc>
                <a:spcPct val="90000"/>
              </a:lnSpc>
              <a:spcBef>
                <a:spcPts val="249"/>
              </a:spcBef>
              <a:spcAft>
                <a:spcPts val="249"/>
              </a:spcAft>
              <a:buClr>
                <a:srgbClr val="FFCA08"/>
              </a:buClr>
              <a:buFont typeface="Wingdings 2" charset="2"/>
              <a:buChar char=""/>
            </a:pPr>
            <a:r>
              <a:rPr lang="de-DE" sz="2000" b="0" strike="noStrike" spc="-1" dirty="0">
                <a:solidFill>
                  <a:srgbClr val="595959"/>
                </a:solidFill>
                <a:latin typeface="Corbel"/>
                <a:ea typeface="DejaVu Sans"/>
              </a:rPr>
              <a:t>Beraten</a:t>
            </a:r>
            <a:endParaRPr lang="de-DE" sz="2000" b="0" strike="noStrike" spc="-1" dirty="0">
              <a:latin typeface="Calibri"/>
            </a:endParaRPr>
          </a:p>
          <a:p>
            <a:pPr marL="182880" indent="-182160">
              <a:lnSpc>
                <a:spcPct val="90000"/>
              </a:lnSpc>
              <a:spcBef>
                <a:spcPts val="1199"/>
              </a:spcBef>
              <a:buClr>
                <a:srgbClr val="FFCA08"/>
              </a:buClr>
              <a:buFont typeface="Wingdings 2" charset="2"/>
              <a:buChar char=""/>
            </a:pPr>
            <a:r>
              <a:rPr lang="de-DE" sz="2400" b="0" strike="noStrike" spc="-1" dirty="0">
                <a:solidFill>
                  <a:srgbClr val="595959"/>
                </a:solidFill>
                <a:latin typeface="Corbel"/>
                <a:ea typeface="DejaVu Sans"/>
              </a:rPr>
              <a:t>Forschende für Open Access sensibilisieren</a:t>
            </a:r>
            <a:endParaRPr lang="de-DE" sz="2400" b="0" strike="noStrike" spc="-1" dirty="0">
              <a:latin typeface="Calibri"/>
            </a:endParaRPr>
          </a:p>
          <a:p>
            <a:pPr marL="685800" lvl="1" indent="-182160">
              <a:lnSpc>
                <a:spcPct val="90000"/>
              </a:lnSpc>
              <a:spcBef>
                <a:spcPts val="249"/>
              </a:spcBef>
              <a:spcAft>
                <a:spcPts val="249"/>
              </a:spcAft>
              <a:buClr>
                <a:srgbClr val="FFCA08"/>
              </a:buClr>
              <a:buFont typeface="Wingdings 2" charset="2"/>
              <a:buChar char=""/>
            </a:pPr>
            <a:r>
              <a:rPr lang="de-DE" sz="2000" b="0" strike="noStrike" spc="-1" dirty="0">
                <a:solidFill>
                  <a:srgbClr val="595959"/>
                </a:solidFill>
                <a:latin typeface="Corbel"/>
                <a:ea typeface="DejaVu Sans"/>
              </a:rPr>
              <a:t>Aufklären</a:t>
            </a:r>
          </a:p>
          <a:p>
            <a:pPr marL="685800" lvl="1" indent="-182160">
              <a:lnSpc>
                <a:spcPct val="90000"/>
              </a:lnSpc>
              <a:spcBef>
                <a:spcPts val="249"/>
              </a:spcBef>
              <a:spcAft>
                <a:spcPts val="249"/>
              </a:spcAft>
              <a:buClr>
                <a:srgbClr val="FFCA08"/>
              </a:buClr>
              <a:buFont typeface="Wingdings 2" charset="2"/>
              <a:buChar char=""/>
            </a:pPr>
            <a:r>
              <a:rPr lang="de-DE" sz="2000" spc="-1" dirty="0">
                <a:solidFill>
                  <a:srgbClr val="595959"/>
                </a:solidFill>
                <a:latin typeface="Corbel"/>
              </a:rPr>
              <a:t>Vorteile vermitteln</a:t>
            </a:r>
            <a:endParaRPr lang="de-DE" sz="2000" b="0" strike="noStrike" spc="-1" dirty="0">
              <a:latin typeface="Calibri"/>
            </a:endParaRPr>
          </a:p>
          <a:p>
            <a:pPr marL="685800" lvl="1" indent="-182160">
              <a:lnSpc>
                <a:spcPct val="90000"/>
              </a:lnSpc>
              <a:spcBef>
                <a:spcPts val="249"/>
              </a:spcBef>
              <a:spcAft>
                <a:spcPts val="249"/>
              </a:spcAft>
              <a:buClr>
                <a:srgbClr val="FFCA08"/>
              </a:buClr>
              <a:buFont typeface="Wingdings 2" charset="2"/>
              <a:buChar char=""/>
            </a:pPr>
            <a:r>
              <a:rPr lang="de-DE" sz="2000" b="0" strike="noStrike" spc="-1" dirty="0">
                <a:solidFill>
                  <a:srgbClr val="595959"/>
                </a:solidFill>
                <a:latin typeface="Corbel"/>
                <a:ea typeface="DejaVu Sans"/>
              </a:rPr>
              <a:t>Bedenken nehmen</a:t>
            </a:r>
            <a:endParaRPr lang="de-DE" sz="2000" b="0" strike="noStrike" spc="-1" dirty="0">
              <a:latin typeface="Calibri"/>
            </a:endParaRPr>
          </a:p>
          <a:p>
            <a:pPr marL="182880" indent="-182160">
              <a:lnSpc>
                <a:spcPct val="90000"/>
              </a:lnSpc>
              <a:spcBef>
                <a:spcPts val="1199"/>
              </a:spcBef>
              <a:buClr>
                <a:srgbClr val="FFCA08"/>
              </a:buClr>
              <a:buFont typeface="Wingdings 2" charset="2"/>
              <a:buChar char=""/>
            </a:pPr>
            <a:r>
              <a:rPr lang="de-DE" sz="2400" b="0" strike="noStrike" spc="-1" dirty="0">
                <a:solidFill>
                  <a:srgbClr val="595959"/>
                </a:solidFill>
                <a:latin typeface="Corbel"/>
                <a:ea typeface="DejaVu Sans"/>
              </a:rPr>
              <a:t>Ein Mentalitätswandel findet statt</a:t>
            </a:r>
            <a:endParaRPr lang="de-DE" sz="2400" b="0" strike="noStrike" spc="-1" dirty="0">
              <a:latin typeface="Calibri"/>
            </a:endParaRPr>
          </a:p>
          <a:p>
            <a:pPr marL="685800" lvl="1" indent="-182160">
              <a:lnSpc>
                <a:spcPct val="90000"/>
              </a:lnSpc>
              <a:spcBef>
                <a:spcPts val="249"/>
              </a:spcBef>
              <a:spcAft>
                <a:spcPts val="249"/>
              </a:spcAft>
              <a:buClr>
                <a:srgbClr val="FFCA08"/>
              </a:buClr>
              <a:buFont typeface="Wingdings 2" charset="2"/>
              <a:buChar char=""/>
            </a:pPr>
            <a:r>
              <a:rPr lang="de-DE" sz="2000" b="0" strike="noStrike" spc="-1" dirty="0">
                <a:solidFill>
                  <a:srgbClr val="595959"/>
                </a:solidFill>
                <a:latin typeface="Corbel"/>
                <a:ea typeface="DejaVu Sans"/>
              </a:rPr>
              <a:t>Sichtbarkeit und Stellenwert von Open Access / Open Science steigern</a:t>
            </a:r>
          </a:p>
          <a:p>
            <a:pPr marL="685800" lvl="1" indent="-182160">
              <a:lnSpc>
                <a:spcPct val="90000"/>
              </a:lnSpc>
              <a:spcBef>
                <a:spcPts val="249"/>
              </a:spcBef>
              <a:spcAft>
                <a:spcPts val="249"/>
              </a:spcAft>
              <a:buClr>
                <a:srgbClr val="FFCA08"/>
              </a:buClr>
              <a:buFont typeface="Wingdings 2" charset="2"/>
              <a:buChar char=""/>
            </a:pPr>
            <a:r>
              <a:rPr lang="de-DE" sz="2000" spc="-1" dirty="0">
                <a:solidFill>
                  <a:srgbClr val="595959"/>
                </a:solidFill>
                <a:latin typeface="Corbel"/>
                <a:ea typeface="DejaVu Sans"/>
              </a:rPr>
              <a:t>Sensibilisierung für die Open-Access/Open-Science-Anforderungen von Förderinstitutionen</a:t>
            </a:r>
          </a:p>
        </p:txBody>
      </p:sp>
      <p:sp>
        <p:nvSpPr>
          <p:cNvPr id="2" name="Foliennummernplatzhalter 1"/>
          <p:cNvSpPr>
            <a:spLocks noGrp="1"/>
          </p:cNvSpPr>
          <p:nvPr>
            <p:ph type="sldNum" idx="5"/>
          </p:nvPr>
        </p:nvSpPr>
        <p:spPr/>
        <p:txBody>
          <a:bodyPr/>
          <a:lstStyle/>
          <a:p>
            <a:fld id="{040F4300-B17A-429D-BFC1-5F40CACEC58F}" type="slidenum">
              <a:rPr lang="de-DE" smtClean="0"/>
              <a:t>3</a:t>
            </a:fld>
            <a:endParaRPr lang="de-DE"/>
          </a:p>
        </p:txBody>
      </p:sp>
      <p:pic>
        <p:nvPicPr>
          <p:cNvPr id="3" name="Grafik 2"/>
          <p:cNvPicPr>
            <a:picLocks noChangeAspect="1"/>
          </p:cNvPicPr>
          <p:nvPr/>
        </p:nvPicPr>
        <p:blipFill>
          <a:blip r:embed="rId2" cstate="print">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1123130" y="4496273"/>
            <a:ext cx="1010470" cy="986787"/>
          </a:xfrm>
          <a:prstGeom prst="rect">
            <a:avLst/>
          </a:prstGeom>
          <a:solidFill>
            <a:schemeClr val="accent1"/>
          </a:solid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253080" y="1123920"/>
            <a:ext cx="2946600" cy="460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3600" b="0" strike="noStrike" spc="-60">
                <a:solidFill>
                  <a:srgbClr val="FFFFFF"/>
                </a:solidFill>
                <a:latin typeface="Corbel"/>
                <a:ea typeface="DejaVu Sans"/>
              </a:rPr>
              <a:t>Zielgruppe im Blick</a:t>
            </a:r>
            <a:endParaRPr lang="de-DE" sz="3600" b="0" strike="noStrike" spc="-1">
              <a:latin typeface="Calibri"/>
            </a:endParaRPr>
          </a:p>
        </p:txBody>
      </p:sp>
      <p:sp>
        <p:nvSpPr>
          <p:cNvPr id="95" name="CustomShape 2"/>
          <p:cNvSpPr/>
          <p:nvPr/>
        </p:nvSpPr>
        <p:spPr>
          <a:xfrm>
            <a:off x="3793080" y="381000"/>
            <a:ext cx="7314480" cy="6212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spcBef>
                <a:spcPts val="1199"/>
              </a:spcBef>
              <a:tabLst>
                <a:tab pos="0" algn="l"/>
              </a:tabLst>
            </a:pPr>
            <a:r>
              <a:rPr lang="de-DE" sz="2400" b="0" strike="noStrike" spc="-1" dirty="0">
                <a:solidFill>
                  <a:srgbClr val="595959"/>
                </a:solidFill>
                <a:latin typeface="Corbel"/>
                <a:ea typeface="DejaVu Sans"/>
              </a:rPr>
              <a:t>Forschende</a:t>
            </a:r>
            <a:endParaRPr lang="de-DE" sz="2400" b="0" strike="noStrike" spc="-1" dirty="0">
              <a:latin typeface="Calibri"/>
            </a:endParaRPr>
          </a:p>
          <a:p>
            <a:pPr marL="182880" indent="-182160">
              <a:buClr>
                <a:srgbClr val="FFCA08"/>
              </a:buClr>
              <a:buFont typeface="Wingdings 2" charset="2"/>
              <a:buChar char=""/>
              <a:tabLst>
                <a:tab pos="0" algn="l"/>
              </a:tabLst>
            </a:pPr>
            <a:r>
              <a:rPr lang="de-DE" sz="2000" b="0" strike="noStrike" spc="-1" dirty="0">
                <a:solidFill>
                  <a:srgbClr val="595959"/>
                </a:solidFill>
                <a:latin typeface="Corbel"/>
                <a:ea typeface="DejaVu Sans"/>
              </a:rPr>
              <a:t>wollen/müssen ihre Ergebnisse publizieren</a:t>
            </a:r>
            <a:endParaRPr lang="de-DE" sz="2000" b="0" strike="noStrike" spc="-1" dirty="0">
              <a:latin typeface="Calibri"/>
            </a:endParaRPr>
          </a:p>
          <a:p>
            <a:pPr marL="182880" indent="-182160">
              <a:buClr>
                <a:srgbClr val="FFCA08"/>
              </a:buClr>
              <a:buFont typeface="Wingdings 2" charset="2"/>
              <a:buChar char=""/>
              <a:tabLst>
                <a:tab pos="0" algn="l"/>
              </a:tabLst>
            </a:pPr>
            <a:r>
              <a:rPr lang="de-DE" sz="2000" b="0" strike="noStrike" spc="-1" dirty="0">
                <a:solidFill>
                  <a:srgbClr val="595959"/>
                </a:solidFill>
                <a:latin typeface="Corbel"/>
                <a:ea typeface="DejaVu Sans"/>
              </a:rPr>
              <a:t>haben Vorgaben von Fördermittelgebenden</a:t>
            </a:r>
            <a:endParaRPr lang="de-DE" sz="2000" b="0" strike="noStrike" spc="-1" dirty="0">
              <a:latin typeface="Calibri"/>
            </a:endParaRPr>
          </a:p>
          <a:p>
            <a:pPr marL="182880" indent="-182160">
              <a:buClr>
                <a:srgbClr val="FFCA08"/>
              </a:buClr>
              <a:buFont typeface="Wingdings 2" charset="2"/>
              <a:buChar char=""/>
              <a:tabLst>
                <a:tab pos="0" algn="l"/>
              </a:tabLst>
            </a:pPr>
            <a:r>
              <a:rPr lang="de-DE" sz="2000" b="0" strike="noStrike" spc="-1" dirty="0">
                <a:solidFill>
                  <a:srgbClr val="595959"/>
                </a:solidFill>
                <a:latin typeface="Corbel"/>
                <a:ea typeface="DejaVu Sans"/>
              </a:rPr>
              <a:t>haben meist viel zu tun und wenig Zeit (Lehre, Forschung, Anträge)</a:t>
            </a:r>
            <a:endParaRPr lang="de-DE" sz="2000" b="0" strike="noStrike" spc="-1" dirty="0">
              <a:latin typeface="Calibri"/>
            </a:endParaRPr>
          </a:p>
          <a:p>
            <a:pPr marL="182880" indent="-182160">
              <a:buClr>
                <a:srgbClr val="FFCA08"/>
              </a:buClr>
              <a:buFont typeface="Wingdings 2" charset="2"/>
              <a:buChar char=""/>
              <a:tabLst>
                <a:tab pos="0" algn="l"/>
              </a:tabLst>
            </a:pPr>
            <a:r>
              <a:rPr lang="de-DE" sz="2000" b="0" strike="noStrike" spc="-1" dirty="0">
                <a:solidFill>
                  <a:srgbClr val="595959"/>
                </a:solidFill>
                <a:latin typeface="Corbel"/>
                <a:ea typeface="DejaVu Sans"/>
              </a:rPr>
              <a:t>kümmern sich um den Publikationsprozess als eine von vielen Aufgaben nebenbei</a:t>
            </a:r>
            <a:endParaRPr lang="de-DE" sz="2000" b="0" strike="noStrike" spc="-1" dirty="0">
              <a:latin typeface="Calibri"/>
            </a:endParaRPr>
          </a:p>
          <a:p>
            <a:pPr marL="182880" indent="-182160">
              <a:buClr>
                <a:srgbClr val="FFCA08"/>
              </a:buClr>
              <a:buFont typeface="Wingdings 2" charset="2"/>
              <a:buChar char=""/>
              <a:tabLst>
                <a:tab pos="0" algn="l"/>
              </a:tabLst>
            </a:pPr>
            <a:r>
              <a:rPr lang="de-DE" sz="2000" spc="-1" dirty="0">
                <a:solidFill>
                  <a:srgbClr val="595959"/>
                </a:solidFill>
                <a:latin typeface="Corbel"/>
              </a:rPr>
              <a:t>Publikationen haben entscheidenden Einfluss auf die Karriere der Forschenden</a:t>
            </a:r>
          </a:p>
          <a:p>
            <a:pPr marL="182880" indent="-182160">
              <a:buClr>
                <a:srgbClr val="FFCA08"/>
              </a:buClr>
              <a:buFont typeface="Wingdings 2" charset="2"/>
              <a:buChar char=""/>
              <a:tabLst>
                <a:tab pos="0" algn="l"/>
              </a:tabLst>
            </a:pPr>
            <a:r>
              <a:rPr lang="de-DE" sz="2000" spc="-1" dirty="0">
                <a:solidFill>
                  <a:srgbClr val="595959"/>
                </a:solidFill>
                <a:latin typeface="Corbel"/>
              </a:rPr>
              <a:t>Müssen Ergebnisse von Forschungsvorhaben publizieren</a:t>
            </a:r>
          </a:p>
          <a:p>
            <a:pPr marL="182880" indent="-182160">
              <a:buClr>
                <a:srgbClr val="FFCA08"/>
              </a:buClr>
              <a:buFont typeface="Wingdings 2" charset="2"/>
              <a:buChar char=""/>
              <a:tabLst>
                <a:tab pos="0" algn="l"/>
              </a:tabLst>
            </a:pPr>
            <a:r>
              <a:rPr lang="de-DE" sz="2000" b="0" strike="noStrike" spc="-1" dirty="0">
                <a:solidFill>
                  <a:srgbClr val="595959"/>
                </a:solidFill>
                <a:latin typeface="Corbel"/>
                <a:ea typeface="DejaVu Sans"/>
              </a:rPr>
              <a:t>befinden sich in unterschiedlichen Stadien ihrer Forschungskarriere (Doktorand*innen, Post-</a:t>
            </a:r>
            <a:r>
              <a:rPr lang="de-DE" sz="2000" b="0" strike="noStrike" spc="-1" dirty="0" err="1">
                <a:solidFill>
                  <a:srgbClr val="595959"/>
                </a:solidFill>
                <a:latin typeface="Corbel"/>
                <a:ea typeface="DejaVu Sans"/>
              </a:rPr>
              <a:t>Docs</a:t>
            </a:r>
            <a:r>
              <a:rPr lang="de-DE" sz="2000" spc="-1" dirty="0">
                <a:solidFill>
                  <a:srgbClr val="595959"/>
                </a:solidFill>
                <a:latin typeface="Corbel"/>
                <a:ea typeface="DejaVu Sans"/>
              </a:rPr>
              <a:t>,</a:t>
            </a:r>
            <a:r>
              <a:rPr lang="de-DE" sz="2000" b="0" strike="noStrike" spc="-1" dirty="0">
                <a:solidFill>
                  <a:srgbClr val="595959"/>
                </a:solidFill>
                <a:latin typeface="Corbel"/>
                <a:ea typeface="DejaVu Sans"/>
              </a:rPr>
              <a:t> Professor*innen)</a:t>
            </a:r>
          </a:p>
        </p:txBody>
      </p:sp>
      <p:sp>
        <p:nvSpPr>
          <p:cNvPr id="2" name="Foliennummernplatzhalter 1"/>
          <p:cNvSpPr>
            <a:spLocks noGrp="1"/>
          </p:cNvSpPr>
          <p:nvPr>
            <p:ph type="sldNum" idx="5"/>
          </p:nvPr>
        </p:nvSpPr>
        <p:spPr/>
        <p:txBody>
          <a:bodyPr/>
          <a:lstStyle/>
          <a:p>
            <a:fld id="{040F4300-B17A-429D-BFC1-5F40CACEC58F}" type="slidenum">
              <a:rPr lang="de-DE" smtClean="0"/>
              <a:t>4</a:t>
            </a:fld>
            <a:endParaRPr lang="de-DE"/>
          </a:p>
        </p:txBody>
      </p:sp>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9583" y="4419600"/>
            <a:ext cx="1833198" cy="92376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253080" y="1123920"/>
            <a:ext cx="2946600" cy="460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3600" b="0" strike="noStrike" spc="-60">
                <a:solidFill>
                  <a:srgbClr val="FFFFFF"/>
                </a:solidFill>
                <a:latin typeface="Corbel"/>
                <a:ea typeface="DejaVu Sans"/>
              </a:rPr>
              <a:t>Zielgruppe im Blick</a:t>
            </a:r>
            <a:endParaRPr lang="de-DE" sz="3600" b="0" strike="noStrike" spc="-1">
              <a:latin typeface="Calibri"/>
            </a:endParaRPr>
          </a:p>
        </p:txBody>
      </p:sp>
      <p:sp>
        <p:nvSpPr>
          <p:cNvPr id="95" name="CustomShape 2"/>
          <p:cNvSpPr/>
          <p:nvPr/>
        </p:nvSpPr>
        <p:spPr>
          <a:xfrm>
            <a:off x="3869280" y="482600"/>
            <a:ext cx="7314480" cy="607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spcBef>
                <a:spcPts val="1199"/>
              </a:spcBef>
              <a:tabLst>
                <a:tab pos="0" algn="l"/>
              </a:tabLst>
            </a:pPr>
            <a:r>
              <a:rPr lang="de-DE" sz="2400" spc="-1" dirty="0">
                <a:solidFill>
                  <a:srgbClr val="595959"/>
                </a:solidFill>
                <a:latin typeface="Corbel"/>
              </a:rPr>
              <a:t>Hochschulleitung</a:t>
            </a:r>
            <a:endParaRPr lang="de-DE" sz="2400" spc="-1" dirty="0">
              <a:latin typeface="Calibri"/>
            </a:endParaRPr>
          </a:p>
          <a:p>
            <a:pPr marL="182880" indent="-182160">
              <a:buClr>
                <a:srgbClr val="FFCA08"/>
              </a:buClr>
              <a:buFont typeface="Wingdings 2" charset="2"/>
              <a:buChar char=""/>
              <a:tabLst>
                <a:tab pos="0" algn="l"/>
              </a:tabLst>
            </a:pPr>
            <a:r>
              <a:rPr lang="de-DE" sz="2000" spc="-1" dirty="0">
                <a:solidFill>
                  <a:srgbClr val="595959"/>
                </a:solidFill>
                <a:latin typeface="Corbel"/>
              </a:rPr>
              <a:t>Für eine erfolgreiche Einführung und Umsetzung von Open Access ist die strategische Befürwortung durch die Leitung einer Institution eine wichtige Voraussetzung </a:t>
            </a:r>
            <a:endParaRPr lang="de-DE" sz="2000" spc="-1" dirty="0">
              <a:latin typeface="Calibri"/>
            </a:endParaRPr>
          </a:p>
          <a:p>
            <a:pPr marL="182880" indent="-182160">
              <a:buClr>
                <a:srgbClr val="FFCA08"/>
              </a:buClr>
              <a:buFont typeface="Wingdings 2" charset="2"/>
              <a:buChar char=""/>
              <a:tabLst>
                <a:tab pos="0" algn="l"/>
              </a:tabLst>
            </a:pPr>
            <a:r>
              <a:rPr lang="de-DE" sz="2000" spc="-1" dirty="0">
                <a:solidFill>
                  <a:srgbClr val="595959"/>
                </a:solidFill>
                <a:latin typeface="Corbel"/>
              </a:rPr>
              <a:t>Hochschulleitungen haben vielfältige Aufgaben und müssen Bedarfe von vielen gegeneinander abwägen </a:t>
            </a:r>
            <a:endParaRPr lang="de-DE" sz="2000" b="0" strike="noStrike" spc="-1" dirty="0">
              <a:solidFill>
                <a:srgbClr val="595959"/>
              </a:solidFill>
              <a:latin typeface="Corbel"/>
              <a:ea typeface="DejaVu Sans"/>
            </a:endParaRPr>
          </a:p>
          <a:p>
            <a:pPr>
              <a:lnSpc>
                <a:spcPct val="90000"/>
              </a:lnSpc>
              <a:tabLst>
                <a:tab pos="0" algn="l"/>
              </a:tabLst>
            </a:pPr>
            <a:endParaRPr lang="de-DE" sz="1000" b="0" strike="noStrike" spc="-1" dirty="0">
              <a:solidFill>
                <a:srgbClr val="595959"/>
              </a:solidFill>
              <a:latin typeface="Corbel"/>
              <a:ea typeface="DejaVu Sans"/>
            </a:endParaRPr>
          </a:p>
          <a:p>
            <a:pPr>
              <a:lnSpc>
                <a:spcPct val="90000"/>
              </a:lnSpc>
              <a:spcBef>
                <a:spcPts val="1199"/>
              </a:spcBef>
              <a:tabLst>
                <a:tab pos="0" algn="l"/>
              </a:tabLst>
            </a:pPr>
            <a:r>
              <a:rPr lang="de-DE" sz="2400" b="0" strike="noStrike" spc="-1" dirty="0">
                <a:solidFill>
                  <a:srgbClr val="595959"/>
                </a:solidFill>
                <a:latin typeface="Corbel"/>
                <a:ea typeface="DejaVu Sans"/>
              </a:rPr>
              <a:t>Institut für Angewandte Forschung/ Forschungsreferate</a:t>
            </a:r>
            <a:endParaRPr lang="de-DE" sz="2400" b="0" strike="noStrike" spc="-1" dirty="0">
              <a:latin typeface="Calibri"/>
            </a:endParaRPr>
          </a:p>
          <a:p>
            <a:pPr marL="182880" indent="-182160">
              <a:buClr>
                <a:srgbClr val="FFCA08"/>
              </a:buClr>
              <a:buFont typeface="Wingdings 2" charset="2"/>
              <a:buChar char=""/>
              <a:tabLst>
                <a:tab pos="0" algn="l"/>
              </a:tabLst>
            </a:pPr>
            <a:r>
              <a:rPr lang="de-DE" sz="2000" b="0" strike="noStrike" spc="-1" dirty="0">
                <a:solidFill>
                  <a:srgbClr val="595959"/>
                </a:solidFill>
                <a:latin typeface="Corbel"/>
                <a:ea typeface="DejaVu Sans"/>
              </a:rPr>
              <a:t>Unterstützen Forschende beim </a:t>
            </a:r>
            <a:r>
              <a:rPr lang="de-DE" sz="2000" spc="-1" dirty="0">
                <a:solidFill>
                  <a:srgbClr val="595959"/>
                </a:solidFill>
                <a:latin typeface="Corbel"/>
                <a:ea typeface="DejaVu Sans"/>
              </a:rPr>
              <a:t>S</a:t>
            </a:r>
            <a:r>
              <a:rPr lang="de-DE" sz="2000" b="0" strike="noStrike" spc="-1" dirty="0">
                <a:solidFill>
                  <a:srgbClr val="595959"/>
                </a:solidFill>
                <a:latin typeface="Corbel"/>
                <a:ea typeface="DejaVu Sans"/>
              </a:rPr>
              <a:t>chreiben von Anträgen</a:t>
            </a:r>
            <a:endParaRPr lang="de-DE" sz="2000" b="0" strike="noStrike" spc="-1" dirty="0">
              <a:latin typeface="Calibri"/>
            </a:endParaRPr>
          </a:p>
          <a:p>
            <a:pPr marL="182880" indent="-182160">
              <a:buClr>
                <a:srgbClr val="FFCA08"/>
              </a:buClr>
              <a:buFont typeface="Wingdings 2" charset="2"/>
              <a:buChar char=""/>
              <a:tabLst>
                <a:tab pos="0" algn="l"/>
              </a:tabLst>
            </a:pPr>
            <a:r>
              <a:rPr lang="de-DE" sz="2000" b="0" strike="noStrike" spc="-1" dirty="0">
                <a:solidFill>
                  <a:srgbClr val="595959"/>
                </a:solidFill>
                <a:latin typeface="Corbel"/>
                <a:ea typeface="DejaVu Sans"/>
              </a:rPr>
              <a:t>Prüfen </a:t>
            </a:r>
            <a:r>
              <a:rPr lang="de-DE" sz="2000" spc="-1" dirty="0">
                <a:solidFill>
                  <a:srgbClr val="595959"/>
                </a:solidFill>
                <a:latin typeface="Corbel"/>
                <a:ea typeface="DejaVu Sans"/>
              </a:rPr>
              <a:t>Vorgaben von </a:t>
            </a:r>
            <a:r>
              <a:rPr lang="de-DE" sz="2000" b="0" strike="noStrike" spc="-1" dirty="0">
                <a:solidFill>
                  <a:srgbClr val="595959"/>
                </a:solidFill>
                <a:latin typeface="Corbel"/>
                <a:ea typeface="DejaVu Sans"/>
              </a:rPr>
              <a:t>Fördermittelgebenden</a:t>
            </a:r>
            <a:endParaRPr lang="de-DE" sz="2000" b="0" strike="noStrike" spc="-1" dirty="0">
              <a:latin typeface="Calibri"/>
            </a:endParaRPr>
          </a:p>
          <a:p>
            <a:pPr marL="182880" indent="-182160">
              <a:buClr>
                <a:srgbClr val="FFCA08"/>
              </a:buClr>
              <a:buFont typeface="Wingdings 2" charset="2"/>
              <a:buChar char=""/>
              <a:tabLst>
                <a:tab pos="0" algn="l"/>
              </a:tabLst>
            </a:pPr>
            <a:r>
              <a:rPr lang="de-DE" sz="2000" spc="-1" dirty="0">
                <a:solidFill>
                  <a:srgbClr val="595959"/>
                </a:solidFill>
                <a:latin typeface="Calibri"/>
                <a:ea typeface="DejaVu Sans"/>
              </a:rPr>
              <a:t>Beantragen OA-Förderung bei Drittmittelprojekten</a:t>
            </a:r>
          </a:p>
          <a:p>
            <a:pPr marL="182880" indent="-182160">
              <a:buClr>
                <a:srgbClr val="FFCA08"/>
              </a:buClr>
              <a:buFont typeface="Wingdings 2" charset="2"/>
              <a:buChar char=""/>
              <a:tabLst>
                <a:tab pos="0" algn="l"/>
              </a:tabLst>
            </a:pPr>
            <a:r>
              <a:rPr lang="de-DE" sz="2000" b="0" strike="noStrike" spc="-1" dirty="0">
                <a:solidFill>
                  <a:srgbClr val="595959"/>
                </a:solidFill>
                <a:latin typeface="Calibri"/>
                <a:ea typeface="DejaVu Sans"/>
              </a:rPr>
              <a:t>Erstellen (teilweise) Hochschulbibliographie</a:t>
            </a:r>
            <a:endParaRPr lang="de-DE" sz="2000" b="0" strike="noStrike" spc="-1" dirty="0">
              <a:solidFill>
                <a:srgbClr val="595959"/>
              </a:solidFill>
              <a:latin typeface="Corbel"/>
              <a:ea typeface="DejaVu Sans"/>
            </a:endParaRPr>
          </a:p>
          <a:p>
            <a:pPr>
              <a:lnSpc>
                <a:spcPct val="90000"/>
              </a:lnSpc>
              <a:tabLst>
                <a:tab pos="0" algn="l"/>
              </a:tabLst>
            </a:pPr>
            <a:endParaRPr lang="de-DE" sz="1000" b="0" strike="noStrike" spc="-1" dirty="0">
              <a:latin typeface="Calibri"/>
            </a:endParaRPr>
          </a:p>
          <a:p>
            <a:pPr>
              <a:lnSpc>
                <a:spcPct val="90000"/>
              </a:lnSpc>
              <a:spcBef>
                <a:spcPts val="1199"/>
              </a:spcBef>
              <a:tabLst>
                <a:tab pos="0" algn="l"/>
              </a:tabLst>
            </a:pPr>
            <a:r>
              <a:rPr lang="de-DE" sz="2400" b="0" strike="noStrike" spc="-1" dirty="0">
                <a:solidFill>
                  <a:srgbClr val="595959"/>
                </a:solidFill>
                <a:latin typeface="Corbel"/>
                <a:ea typeface="DejaVu Sans"/>
              </a:rPr>
              <a:t>Bibliotheken </a:t>
            </a:r>
            <a:endParaRPr lang="de-DE" sz="2400" b="0" strike="noStrike" spc="-1" dirty="0">
              <a:latin typeface="Calibri"/>
            </a:endParaRPr>
          </a:p>
          <a:p>
            <a:pPr marL="182880" indent="-182160">
              <a:buClr>
                <a:srgbClr val="FFCA08"/>
              </a:buClr>
              <a:buFont typeface="Wingdings 2" charset="2"/>
              <a:buChar char=""/>
              <a:tabLst>
                <a:tab pos="0" algn="l"/>
              </a:tabLst>
            </a:pPr>
            <a:r>
              <a:rPr lang="de-DE" sz="2000" b="0" strike="noStrike" spc="-1" dirty="0">
                <a:solidFill>
                  <a:srgbClr val="595959"/>
                </a:solidFill>
                <a:latin typeface="Corbel"/>
                <a:ea typeface="DejaVu Sans"/>
              </a:rPr>
              <a:t>Beantragen Gelder für DEAL, Publikationsfonds</a:t>
            </a:r>
          </a:p>
          <a:p>
            <a:pPr marL="182880" indent="-182160">
              <a:buClr>
                <a:srgbClr val="FFCA08"/>
              </a:buClr>
              <a:buFont typeface="Wingdings 2" charset="2"/>
              <a:buChar char=""/>
              <a:tabLst>
                <a:tab pos="0" algn="l"/>
              </a:tabLst>
            </a:pPr>
            <a:r>
              <a:rPr lang="de-DE" sz="2000" spc="-1" dirty="0">
                <a:solidFill>
                  <a:srgbClr val="595959"/>
                </a:solidFill>
                <a:latin typeface="Calibri"/>
              </a:rPr>
              <a:t>Erstellen (teilweise) Hochschulbibliographie</a:t>
            </a:r>
          </a:p>
          <a:p>
            <a:pPr marL="182880" indent="-182160">
              <a:buClr>
                <a:srgbClr val="FFCA08"/>
              </a:buClr>
              <a:buFont typeface="Wingdings 2" charset="2"/>
              <a:buChar char=""/>
              <a:tabLst>
                <a:tab pos="0" algn="l"/>
              </a:tabLst>
            </a:pPr>
            <a:r>
              <a:rPr lang="de-DE" sz="2000" b="0" strike="noStrike" spc="-1" dirty="0">
                <a:solidFill>
                  <a:srgbClr val="595959"/>
                </a:solidFill>
                <a:latin typeface="Calibri"/>
                <a:ea typeface="DejaVu Sans"/>
              </a:rPr>
              <a:t>Wägen ab, welche Publikationen für </a:t>
            </a:r>
            <a:r>
              <a:rPr lang="de-DE" sz="2000" spc="-1" dirty="0">
                <a:solidFill>
                  <a:srgbClr val="595959"/>
                </a:solidFill>
                <a:latin typeface="Calibri"/>
              </a:rPr>
              <a:t>Bibliotheksbestand erworben werden</a:t>
            </a:r>
          </a:p>
        </p:txBody>
      </p:sp>
      <p:sp>
        <p:nvSpPr>
          <p:cNvPr id="2" name="Foliennummernplatzhalter 1"/>
          <p:cNvSpPr>
            <a:spLocks noGrp="1"/>
          </p:cNvSpPr>
          <p:nvPr>
            <p:ph type="sldNum" idx="5"/>
          </p:nvPr>
        </p:nvSpPr>
        <p:spPr/>
        <p:txBody>
          <a:bodyPr/>
          <a:lstStyle/>
          <a:p>
            <a:fld id="{040F4300-B17A-429D-BFC1-5F40CACEC58F}" type="slidenum">
              <a:rPr lang="de-DE" smtClean="0"/>
              <a:t>5</a:t>
            </a:fld>
            <a:endParaRPr lang="de-DE"/>
          </a:p>
        </p:txBody>
      </p:sp>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9583" y="4419600"/>
            <a:ext cx="1833198" cy="923760"/>
          </a:xfrm>
          <a:prstGeom prst="rect">
            <a:avLst/>
          </a:prstGeom>
        </p:spPr>
      </p:pic>
    </p:spTree>
    <p:extLst>
      <p:ext uri="{BB962C8B-B14F-4D97-AF65-F5344CB8AC3E}">
        <p14:creationId xmlns:p14="http://schemas.microsoft.com/office/powerpoint/2010/main" val="2102654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1"/>
          <p:cNvSpPr/>
          <p:nvPr/>
        </p:nvSpPr>
        <p:spPr>
          <a:xfrm>
            <a:off x="253080" y="1123920"/>
            <a:ext cx="2946600" cy="460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3600" b="0" strike="noStrike" spc="-60" dirty="0">
                <a:solidFill>
                  <a:srgbClr val="FFFFFF"/>
                </a:solidFill>
                <a:latin typeface="Corbel"/>
                <a:ea typeface="DejaVu Sans"/>
              </a:rPr>
              <a:t>Kernpunkte aktiven Marketings</a:t>
            </a:r>
            <a:endParaRPr lang="de-DE" sz="3600" b="0" strike="noStrike" spc="-1" dirty="0">
              <a:latin typeface="Calibri"/>
            </a:endParaRPr>
          </a:p>
        </p:txBody>
      </p:sp>
      <p:sp>
        <p:nvSpPr>
          <p:cNvPr id="97" name="CustomShape 2"/>
          <p:cNvSpPr/>
          <p:nvPr/>
        </p:nvSpPr>
        <p:spPr>
          <a:xfrm>
            <a:off x="3869280" y="864000"/>
            <a:ext cx="7314480" cy="5119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spcBef>
                <a:spcPts val="1199"/>
              </a:spcBef>
              <a:tabLst>
                <a:tab pos="0" algn="l"/>
              </a:tabLst>
            </a:pPr>
            <a:r>
              <a:rPr lang="de-DE" sz="2400" b="0" strike="noStrike" spc="-1" dirty="0">
                <a:solidFill>
                  <a:srgbClr val="595959"/>
                </a:solidFill>
                <a:latin typeface="Corbel"/>
                <a:ea typeface="DejaVu Sans"/>
              </a:rPr>
              <a:t>Open-Access-Marketing sollte…</a:t>
            </a:r>
            <a:endParaRPr lang="de-DE" sz="2400" b="0" strike="noStrike" spc="-1" dirty="0">
              <a:latin typeface="Calibri"/>
            </a:endParaRPr>
          </a:p>
          <a:p>
            <a:pPr marL="182880" indent="-182160">
              <a:lnSpc>
                <a:spcPct val="90000"/>
              </a:lnSpc>
              <a:spcBef>
                <a:spcPts val="1199"/>
              </a:spcBef>
              <a:buClr>
                <a:srgbClr val="FFCA08"/>
              </a:buClr>
              <a:buFont typeface="Wingdings 2" charset="2"/>
              <a:buChar char=""/>
              <a:tabLst>
                <a:tab pos="0" algn="l"/>
              </a:tabLst>
            </a:pPr>
            <a:r>
              <a:rPr lang="de-DE" sz="2400" b="0" strike="noStrike" spc="-1" dirty="0">
                <a:solidFill>
                  <a:srgbClr val="595959"/>
                </a:solidFill>
                <a:latin typeface="Corbel"/>
                <a:ea typeface="DejaVu Sans"/>
              </a:rPr>
              <a:t>Vorteile gut sichtbar machen</a:t>
            </a:r>
          </a:p>
          <a:p>
            <a:pPr marL="182880" indent="-182160">
              <a:lnSpc>
                <a:spcPct val="90000"/>
              </a:lnSpc>
              <a:spcBef>
                <a:spcPts val="1199"/>
              </a:spcBef>
              <a:buClr>
                <a:srgbClr val="FFCA08"/>
              </a:buClr>
              <a:buFont typeface="Wingdings 2" charset="2"/>
              <a:buChar char=""/>
              <a:tabLst>
                <a:tab pos="0" algn="l"/>
              </a:tabLst>
            </a:pPr>
            <a:r>
              <a:rPr lang="de-DE" sz="2400" b="0" strike="noStrike" spc="-1" dirty="0">
                <a:solidFill>
                  <a:srgbClr val="595959"/>
                </a:solidFill>
                <a:latin typeface="Corbel"/>
                <a:ea typeface="DejaVu Sans"/>
              </a:rPr>
              <a:t>kurz und knackig</a:t>
            </a:r>
            <a:endParaRPr lang="de-DE" sz="2400" b="0" strike="noStrike" spc="-1" dirty="0">
              <a:latin typeface="Calibri"/>
            </a:endParaRPr>
          </a:p>
          <a:p>
            <a:pPr marL="182880" indent="-182160">
              <a:lnSpc>
                <a:spcPct val="90000"/>
              </a:lnSpc>
              <a:spcBef>
                <a:spcPts val="1199"/>
              </a:spcBef>
              <a:buClr>
                <a:srgbClr val="FFCA08"/>
              </a:buClr>
              <a:buFont typeface="Wingdings 2" charset="2"/>
              <a:buChar char=""/>
              <a:tabLst>
                <a:tab pos="0" algn="l"/>
              </a:tabLst>
            </a:pPr>
            <a:r>
              <a:rPr lang="de-DE" sz="2400" b="0" strike="noStrike" spc="-1" dirty="0">
                <a:solidFill>
                  <a:srgbClr val="595959"/>
                </a:solidFill>
                <a:latin typeface="Corbel"/>
                <a:ea typeface="DejaVu Sans"/>
              </a:rPr>
              <a:t>gut verständlich</a:t>
            </a:r>
            <a:endParaRPr lang="de-DE" sz="2400" b="0" strike="noStrike" spc="-1" dirty="0">
              <a:latin typeface="Calibri"/>
            </a:endParaRPr>
          </a:p>
          <a:p>
            <a:pPr marL="182880" indent="-182160">
              <a:lnSpc>
                <a:spcPct val="90000"/>
              </a:lnSpc>
              <a:spcBef>
                <a:spcPts val="1199"/>
              </a:spcBef>
              <a:buClr>
                <a:srgbClr val="FFCA08"/>
              </a:buClr>
              <a:buFont typeface="Wingdings 2" charset="2"/>
              <a:buChar char=""/>
              <a:tabLst>
                <a:tab pos="0" algn="l"/>
              </a:tabLst>
            </a:pPr>
            <a:r>
              <a:rPr lang="de-DE" sz="2400" b="0" strike="noStrike" spc="-1" dirty="0">
                <a:solidFill>
                  <a:srgbClr val="595959"/>
                </a:solidFill>
                <a:latin typeface="Corbel"/>
                <a:ea typeface="DejaVu Sans"/>
              </a:rPr>
              <a:t>leicht zugänglich / leicht zu finden</a:t>
            </a:r>
            <a:endParaRPr lang="de-DE" sz="2400" b="0" strike="noStrike" spc="-1" dirty="0">
              <a:latin typeface="Calibri"/>
            </a:endParaRPr>
          </a:p>
          <a:p>
            <a:pPr marL="182880" indent="-182160">
              <a:lnSpc>
                <a:spcPct val="90000"/>
              </a:lnSpc>
              <a:spcBef>
                <a:spcPts val="1199"/>
              </a:spcBef>
              <a:buClr>
                <a:srgbClr val="FFCA08"/>
              </a:buClr>
              <a:buFont typeface="Wingdings 2" charset="2"/>
              <a:buChar char=""/>
              <a:tabLst>
                <a:tab pos="0" algn="l"/>
              </a:tabLst>
            </a:pPr>
            <a:r>
              <a:rPr lang="de-DE" sz="2400" b="0" strike="noStrike" spc="-1" dirty="0">
                <a:solidFill>
                  <a:srgbClr val="595959"/>
                </a:solidFill>
                <a:latin typeface="Corbel"/>
                <a:ea typeface="DejaVu Sans"/>
              </a:rPr>
              <a:t>überzeugend</a:t>
            </a:r>
            <a:endParaRPr lang="de-DE" sz="2400" b="0" strike="noStrike" spc="-1" dirty="0">
              <a:latin typeface="Calibri"/>
            </a:endParaRPr>
          </a:p>
          <a:p>
            <a:pPr marL="182880" indent="-182160">
              <a:lnSpc>
                <a:spcPct val="90000"/>
              </a:lnSpc>
              <a:spcBef>
                <a:spcPts val="1199"/>
              </a:spcBef>
              <a:buClr>
                <a:srgbClr val="FFCA08"/>
              </a:buClr>
              <a:buFont typeface="Wingdings 2" charset="2"/>
              <a:buChar char=""/>
              <a:tabLst>
                <a:tab pos="0" algn="l"/>
              </a:tabLst>
            </a:pPr>
            <a:r>
              <a:rPr lang="de-DE" sz="2400" b="0" strike="noStrike" spc="-1" dirty="0">
                <a:solidFill>
                  <a:srgbClr val="595959"/>
                </a:solidFill>
                <a:latin typeface="Corbel"/>
                <a:ea typeface="DejaVu Sans"/>
              </a:rPr>
              <a:t>lebensnah</a:t>
            </a:r>
          </a:p>
          <a:p>
            <a:pPr marL="182880" indent="-182160">
              <a:lnSpc>
                <a:spcPct val="90000"/>
              </a:lnSpc>
              <a:spcBef>
                <a:spcPts val="1199"/>
              </a:spcBef>
              <a:buClr>
                <a:srgbClr val="FFCA08"/>
              </a:buClr>
              <a:buFont typeface="Wingdings 2" charset="2"/>
              <a:buChar char=""/>
              <a:tabLst>
                <a:tab pos="0" algn="l"/>
              </a:tabLst>
            </a:pPr>
            <a:r>
              <a:rPr lang="de-DE" sz="2400" spc="-1" dirty="0">
                <a:solidFill>
                  <a:srgbClr val="595959"/>
                </a:solidFill>
                <a:latin typeface="Corbel"/>
              </a:rPr>
              <a:t>bedarfsorientiert</a:t>
            </a:r>
            <a:endParaRPr lang="de-DE" sz="2400" b="0" strike="noStrike" spc="-1" dirty="0">
              <a:latin typeface="Calibri"/>
            </a:endParaRPr>
          </a:p>
          <a:p>
            <a:pPr>
              <a:lnSpc>
                <a:spcPct val="90000"/>
              </a:lnSpc>
              <a:spcBef>
                <a:spcPts val="1199"/>
              </a:spcBef>
              <a:tabLst>
                <a:tab pos="0" algn="l"/>
              </a:tabLst>
            </a:pPr>
            <a:r>
              <a:rPr lang="de-DE" sz="2400" b="0" strike="noStrike" spc="-1" dirty="0">
                <a:solidFill>
                  <a:srgbClr val="595959"/>
                </a:solidFill>
                <a:latin typeface="Corbel"/>
                <a:ea typeface="DejaVu Sans"/>
              </a:rPr>
              <a:t>… sein.</a:t>
            </a:r>
            <a:endParaRPr lang="de-DE" sz="2400" b="0" strike="noStrike" spc="-1" dirty="0">
              <a:latin typeface="Calibri"/>
            </a:endParaRPr>
          </a:p>
        </p:txBody>
      </p:sp>
      <p:sp>
        <p:nvSpPr>
          <p:cNvPr id="2" name="Foliennummernplatzhalter 1"/>
          <p:cNvSpPr>
            <a:spLocks noGrp="1"/>
          </p:cNvSpPr>
          <p:nvPr>
            <p:ph type="sldNum" idx="5"/>
          </p:nvPr>
        </p:nvSpPr>
        <p:spPr/>
        <p:txBody>
          <a:bodyPr/>
          <a:lstStyle/>
          <a:p>
            <a:fld id="{040F4300-B17A-429D-BFC1-5F40CACEC58F}" type="slidenum">
              <a:rPr lang="de-DE" smtClean="0"/>
              <a:t>6</a:t>
            </a:fld>
            <a:endParaRPr lang="de-DE"/>
          </a:p>
        </p:txBody>
      </p:sp>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105" y="4544612"/>
            <a:ext cx="676275" cy="96718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253080" y="1123920"/>
            <a:ext cx="2946600" cy="460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3600" b="0" strike="noStrike" spc="-60" dirty="0">
                <a:solidFill>
                  <a:srgbClr val="FFFFFF"/>
                </a:solidFill>
                <a:latin typeface="Corbel"/>
                <a:ea typeface="DejaVu Sans"/>
              </a:rPr>
              <a:t>Phasen des Marketings</a:t>
            </a:r>
            <a:endParaRPr lang="de-DE" sz="3600" b="0" strike="noStrike" spc="-1" dirty="0">
              <a:latin typeface="Calibri"/>
            </a:endParaRPr>
          </a:p>
        </p:txBody>
      </p:sp>
      <p:sp>
        <p:nvSpPr>
          <p:cNvPr id="99" name="CustomShape 2"/>
          <p:cNvSpPr/>
          <p:nvPr/>
        </p:nvSpPr>
        <p:spPr>
          <a:xfrm>
            <a:off x="3869280" y="864000"/>
            <a:ext cx="7314480" cy="5119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spcBef>
                <a:spcPts val="1199"/>
              </a:spcBef>
              <a:tabLst>
                <a:tab pos="0" algn="l"/>
              </a:tabLst>
            </a:pPr>
            <a:r>
              <a:rPr lang="de-DE" sz="2400" spc="-1" dirty="0">
                <a:solidFill>
                  <a:srgbClr val="595959"/>
                </a:solidFill>
                <a:latin typeface="Corbel"/>
              </a:rPr>
              <a:t>Wichtig beim Marketing für Open Access ist eine breite und auf allen Ebenen stattfindende Informationsvermittlung.</a:t>
            </a:r>
            <a:endParaRPr lang="de-DE" sz="2400" spc="-1" dirty="0">
              <a:latin typeface="Calibri"/>
            </a:endParaRPr>
          </a:p>
          <a:p>
            <a:pPr>
              <a:spcBef>
                <a:spcPts val="1199"/>
              </a:spcBef>
              <a:tabLst>
                <a:tab pos="0" algn="l"/>
              </a:tabLst>
            </a:pPr>
            <a:r>
              <a:rPr lang="de-DE" sz="2400" b="0" strike="noStrike" spc="-1" dirty="0">
                <a:solidFill>
                  <a:srgbClr val="595959"/>
                </a:solidFill>
                <a:latin typeface="Corbel"/>
                <a:ea typeface="DejaVu Sans"/>
              </a:rPr>
              <a:t>Das Thema Open Access sollte auf Ebene der Leitung, der Fachbereiche, der Institute und der Arbeitsgruppen erläutert werden. </a:t>
            </a:r>
          </a:p>
          <a:p>
            <a:pPr>
              <a:lnSpc>
                <a:spcPct val="90000"/>
              </a:lnSpc>
              <a:spcBef>
                <a:spcPts val="1199"/>
              </a:spcBef>
              <a:tabLst>
                <a:tab pos="0" algn="l"/>
              </a:tabLst>
            </a:pPr>
            <a:r>
              <a:rPr lang="de-DE" sz="2400" b="0" strike="noStrike" spc="-1" dirty="0">
                <a:solidFill>
                  <a:srgbClr val="595959"/>
                </a:solidFill>
                <a:latin typeface="Corbel"/>
                <a:ea typeface="DejaVu Sans"/>
              </a:rPr>
              <a:t>Das Marketing kann in verschiedene Phasen eingeteilt werden:</a:t>
            </a:r>
            <a:endParaRPr lang="de-DE" sz="2400" b="0" strike="noStrike" spc="-1" dirty="0">
              <a:latin typeface="Calibri"/>
            </a:endParaRPr>
          </a:p>
          <a:p>
            <a:pPr marL="457200" indent="-456480">
              <a:lnSpc>
                <a:spcPct val="90000"/>
              </a:lnSpc>
              <a:spcBef>
                <a:spcPts val="1199"/>
              </a:spcBef>
              <a:buClr>
                <a:srgbClr val="FFCA08"/>
              </a:buClr>
              <a:buFont typeface="Wingdings 2" charset="2"/>
              <a:buAutoNum type="arabicPeriod"/>
              <a:tabLst>
                <a:tab pos="0" algn="l"/>
              </a:tabLst>
            </a:pPr>
            <a:r>
              <a:rPr lang="de-DE" sz="2000" b="0" strike="noStrike" spc="-1" dirty="0">
                <a:solidFill>
                  <a:srgbClr val="595959"/>
                </a:solidFill>
                <a:latin typeface="Corbel"/>
                <a:ea typeface="DejaVu Sans"/>
              </a:rPr>
              <a:t>Aufmerksam machen</a:t>
            </a:r>
            <a:endParaRPr lang="de-DE" sz="2000" b="0" strike="noStrike" spc="-1" dirty="0">
              <a:latin typeface="Calibri"/>
            </a:endParaRPr>
          </a:p>
          <a:p>
            <a:pPr marL="457200" indent="-456480">
              <a:lnSpc>
                <a:spcPct val="90000"/>
              </a:lnSpc>
              <a:spcBef>
                <a:spcPts val="1199"/>
              </a:spcBef>
              <a:buClr>
                <a:srgbClr val="FFCA08"/>
              </a:buClr>
              <a:buFont typeface="Wingdings 2" charset="2"/>
              <a:buAutoNum type="arabicPeriod"/>
              <a:tabLst>
                <a:tab pos="0" algn="l"/>
              </a:tabLst>
            </a:pPr>
            <a:r>
              <a:rPr lang="de-DE" sz="2000" b="0" strike="noStrike" spc="-1" dirty="0">
                <a:solidFill>
                  <a:srgbClr val="595959"/>
                </a:solidFill>
                <a:latin typeface="Corbel"/>
                <a:ea typeface="DejaVu Sans"/>
              </a:rPr>
              <a:t>Informieren</a:t>
            </a:r>
            <a:endParaRPr lang="de-DE" sz="2000" b="0" strike="noStrike" spc="-1" dirty="0">
              <a:latin typeface="Calibri"/>
            </a:endParaRPr>
          </a:p>
          <a:p>
            <a:pPr marL="457200" indent="-456480">
              <a:lnSpc>
                <a:spcPct val="90000"/>
              </a:lnSpc>
              <a:spcBef>
                <a:spcPts val="1199"/>
              </a:spcBef>
              <a:buClr>
                <a:srgbClr val="FFCA08"/>
              </a:buClr>
              <a:buFont typeface="Wingdings 2" charset="2"/>
              <a:buAutoNum type="arabicPeriod"/>
              <a:tabLst>
                <a:tab pos="0" algn="l"/>
              </a:tabLst>
            </a:pPr>
            <a:r>
              <a:rPr lang="de-DE" sz="2000" b="0" strike="noStrike" spc="-1" dirty="0">
                <a:solidFill>
                  <a:srgbClr val="595959"/>
                </a:solidFill>
                <a:latin typeface="Corbel"/>
                <a:ea typeface="DejaVu Sans"/>
              </a:rPr>
              <a:t>Selbstständiges Lernen</a:t>
            </a:r>
            <a:endParaRPr lang="de-DE" sz="2000" b="0" strike="noStrike" spc="-1" dirty="0">
              <a:latin typeface="Calibri"/>
            </a:endParaRPr>
          </a:p>
          <a:p>
            <a:pPr marL="457200" indent="-456480">
              <a:lnSpc>
                <a:spcPct val="90000"/>
              </a:lnSpc>
              <a:spcBef>
                <a:spcPts val="1199"/>
              </a:spcBef>
              <a:buClr>
                <a:srgbClr val="FFCA08"/>
              </a:buClr>
              <a:buFont typeface="Wingdings 2" charset="2"/>
              <a:buAutoNum type="arabicPeriod"/>
              <a:tabLst>
                <a:tab pos="0" algn="l"/>
              </a:tabLst>
            </a:pPr>
            <a:r>
              <a:rPr lang="de-DE" sz="2000" b="0" strike="noStrike" spc="-1" dirty="0">
                <a:solidFill>
                  <a:srgbClr val="595959"/>
                </a:solidFill>
                <a:latin typeface="Corbel"/>
                <a:ea typeface="DejaVu Sans"/>
              </a:rPr>
              <a:t>Beraten</a:t>
            </a:r>
            <a:endParaRPr lang="de-DE" sz="2000" b="0" strike="noStrike" spc="-1" dirty="0">
              <a:latin typeface="Calibri"/>
            </a:endParaRPr>
          </a:p>
          <a:p>
            <a:pPr>
              <a:lnSpc>
                <a:spcPct val="90000"/>
              </a:lnSpc>
              <a:spcBef>
                <a:spcPts val="1199"/>
              </a:spcBef>
              <a:tabLst>
                <a:tab pos="0" algn="l"/>
              </a:tabLst>
            </a:pPr>
            <a:r>
              <a:rPr lang="de-DE" sz="2400" b="0" strike="noStrike" spc="-1" dirty="0">
                <a:solidFill>
                  <a:srgbClr val="595959"/>
                </a:solidFill>
                <a:latin typeface="Corbel"/>
                <a:ea typeface="DejaVu Sans"/>
              </a:rPr>
              <a:t>Diese Phasen können modular bestritten werden.</a:t>
            </a:r>
            <a:endParaRPr lang="de-DE" sz="2400" b="0" strike="noStrike" spc="-1" dirty="0">
              <a:latin typeface="Calibri"/>
            </a:endParaRPr>
          </a:p>
        </p:txBody>
      </p:sp>
      <p:sp>
        <p:nvSpPr>
          <p:cNvPr id="2" name="Foliennummernplatzhalter 1"/>
          <p:cNvSpPr>
            <a:spLocks noGrp="1"/>
          </p:cNvSpPr>
          <p:nvPr>
            <p:ph type="sldNum" idx="5"/>
          </p:nvPr>
        </p:nvSpPr>
        <p:spPr/>
        <p:txBody>
          <a:bodyPr/>
          <a:lstStyle/>
          <a:p>
            <a:fld id="{040F4300-B17A-429D-BFC1-5F40CACEC58F}" type="slidenum">
              <a:rPr lang="de-DE" smtClean="0"/>
              <a:t>7</a:t>
            </a:fld>
            <a:endParaRPr lang="de-DE"/>
          </a:p>
        </p:txBody>
      </p:sp>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1491" y="4558457"/>
            <a:ext cx="1085910" cy="58961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253080" y="1123920"/>
            <a:ext cx="2946600" cy="460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r>
              <a:rPr lang="de-DE" sz="3600" b="0" strike="noStrike" spc="-60" dirty="0">
                <a:solidFill>
                  <a:srgbClr val="FFFFFF"/>
                </a:solidFill>
                <a:latin typeface="Corbel"/>
                <a:ea typeface="DejaVu Sans"/>
              </a:rPr>
              <a:t>Phase: Aufmerksam machen</a:t>
            </a:r>
            <a:endParaRPr lang="de-DE" sz="3600" b="0" strike="noStrike" spc="-1" dirty="0">
              <a:latin typeface="Calibri"/>
            </a:endParaRPr>
          </a:p>
        </p:txBody>
      </p:sp>
      <p:sp>
        <p:nvSpPr>
          <p:cNvPr id="101" name="CustomShape 2"/>
          <p:cNvSpPr/>
          <p:nvPr/>
        </p:nvSpPr>
        <p:spPr>
          <a:xfrm>
            <a:off x="3680329" y="556882"/>
            <a:ext cx="7314480" cy="573451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spcAft>
                <a:spcPts val="600"/>
              </a:spcAft>
              <a:tabLst>
                <a:tab pos="0" algn="l"/>
              </a:tabLst>
            </a:pPr>
            <a:r>
              <a:rPr lang="de-DE" sz="2000" b="0" strike="noStrike" spc="-1" dirty="0">
                <a:solidFill>
                  <a:srgbClr val="595959"/>
                </a:solidFill>
                <a:latin typeface="Corbel"/>
                <a:ea typeface="DejaVu Sans"/>
              </a:rPr>
              <a:t>In dieser Phase soll die Zielgruppe verstehen, dass es Open-Access-Angebote an der Hochschule gibt.</a:t>
            </a:r>
            <a:endParaRPr lang="de-DE" sz="2000" b="0" strike="noStrike" spc="-1" dirty="0">
              <a:latin typeface="Calibri"/>
            </a:endParaRPr>
          </a:p>
          <a:p>
            <a:pPr>
              <a:spcAft>
                <a:spcPts val="600"/>
              </a:spcAft>
              <a:tabLst>
                <a:tab pos="0" algn="l"/>
              </a:tabLst>
            </a:pPr>
            <a:r>
              <a:rPr lang="de-DE" sz="2000" b="0" strike="noStrike" spc="-1" dirty="0">
                <a:solidFill>
                  <a:srgbClr val="595959"/>
                </a:solidFill>
                <a:latin typeface="Corbel"/>
                <a:ea typeface="DejaVu Sans"/>
              </a:rPr>
              <a:t>Klassische Werbemaßnahmen können hier verwendet werden:</a:t>
            </a:r>
            <a:endParaRPr lang="de-DE" sz="2000" b="0" strike="noStrike" spc="-1" dirty="0">
              <a:latin typeface="Calibri"/>
            </a:endParaRPr>
          </a:p>
          <a:p>
            <a:pPr marL="182880" indent="-182160">
              <a:buClr>
                <a:srgbClr val="FFCA08"/>
              </a:buClr>
              <a:buFont typeface="Wingdings 2" charset="2"/>
              <a:buChar char=""/>
              <a:tabLst>
                <a:tab pos="0" algn="l"/>
              </a:tabLst>
            </a:pPr>
            <a:r>
              <a:rPr lang="de-DE" sz="2000" b="0" strike="noStrike" spc="-1" dirty="0">
                <a:solidFill>
                  <a:srgbClr val="595959"/>
                </a:solidFill>
                <a:latin typeface="Corbel"/>
                <a:ea typeface="DejaVu Sans"/>
              </a:rPr>
              <a:t>Flyer</a:t>
            </a:r>
            <a:endParaRPr lang="de-DE" sz="2000" b="0" strike="noStrike" spc="-1" dirty="0">
              <a:latin typeface="Calibri"/>
            </a:endParaRPr>
          </a:p>
          <a:p>
            <a:pPr marL="182880" indent="-182160">
              <a:buClr>
                <a:srgbClr val="FFCA08"/>
              </a:buClr>
              <a:buFont typeface="Wingdings 2" charset="2"/>
              <a:buChar char=""/>
              <a:tabLst>
                <a:tab pos="0" algn="l"/>
              </a:tabLst>
            </a:pPr>
            <a:r>
              <a:rPr lang="de-DE" sz="2000" b="0" strike="noStrike" spc="-1" dirty="0">
                <a:solidFill>
                  <a:srgbClr val="595959"/>
                </a:solidFill>
                <a:latin typeface="Corbel"/>
                <a:ea typeface="DejaVu Sans"/>
              </a:rPr>
              <a:t>Postkarte</a:t>
            </a:r>
            <a:endParaRPr lang="de-DE" sz="2000" b="0" strike="noStrike" spc="-1" dirty="0">
              <a:latin typeface="Calibri"/>
            </a:endParaRPr>
          </a:p>
          <a:p>
            <a:pPr marL="182880" indent="-182160">
              <a:buClr>
                <a:srgbClr val="FFCA08"/>
              </a:buClr>
              <a:buFont typeface="Wingdings 2" charset="2"/>
              <a:buChar char=""/>
              <a:tabLst>
                <a:tab pos="0" algn="l"/>
              </a:tabLst>
            </a:pPr>
            <a:r>
              <a:rPr lang="de-DE" sz="2000" b="0" strike="noStrike" spc="-1" dirty="0">
                <a:solidFill>
                  <a:srgbClr val="595959"/>
                </a:solidFill>
                <a:latin typeface="Corbel"/>
                <a:ea typeface="DejaVu Sans"/>
              </a:rPr>
              <a:t>Informationen auf der eigenen Website</a:t>
            </a:r>
            <a:endParaRPr lang="de-DE" sz="2000" b="0" strike="noStrike" spc="-1" dirty="0">
              <a:latin typeface="Calibri"/>
            </a:endParaRPr>
          </a:p>
          <a:p>
            <a:pPr marL="182880" indent="-182160">
              <a:buClr>
                <a:srgbClr val="FFCA08"/>
              </a:buClr>
              <a:buFont typeface="Wingdings 2" charset="2"/>
              <a:buChar char=""/>
              <a:tabLst>
                <a:tab pos="0" algn="l"/>
              </a:tabLst>
            </a:pPr>
            <a:r>
              <a:rPr lang="de-DE" sz="2000" b="0" strike="noStrike" spc="-1" dirty="0">
                <a:solidFill>
                  <a:srgbClr val="595959"/>
                </a:solidFill>
                <a:latin typeface="Corbel"/>
                <a:ea typeface="DejaVu Sans"/>
              </a:rPr>
              <a:t>Werbekampagne in Zusammenarbeit mit der Öffentlichkeitsarbeit</a:t>
            </a:r>
            <a:endParaRPr lang="de-DE" sz="2000" b="0" strike="noStrike" spc="-1" dirty="0">
              <a:latin typeface="Calibri"/>
            </a:endParaRPr>
          </a:p>
          <a:p>
            <a:pPr marL="182880" indent="-182160">
              <a:buClr>
                <a:srgbClr val="FFCA08"/>
              </a:buClr>
              <a:buFont typeface="Wingdings 2" charset="2"/>
              <a:buChar char=""/>
              <a:tabLst>
                <a:tab pos="0" algn="l"/>
              </a:tabLst>
            </a:pPr>
            <a:r>
              <a:rPr lang="de-DE" sz="2000" b="0" strike="noStrike" spc="-1" dirty="0" err="1">
                <a:solidFill>
                  <a:srgbClr val="595959"/>
                </a:solidFill>
                <a:latin typeface="Corbel"/>
                <a:ea typeface="DejaVu Sans"/>
              </a:rPr>
              <a:t>Social</a:t>
            </a:r>
            <a:r>
              <a:rPr lang="de-DE" sz="2000" b="0" strike="noStrike" spc="-1" dirty="0">
                <a:solidFill>
                  <a:srgbClr val="595959"/>
                </a:solidFill>
                <a:latin typeface="Corbel"/>
                <a:ea typeface="DejaVu Sans"/>
              </a:rPr>
              <a:t>-Media-Öffentlichkeit nutzen (z. B. über Kanäle der Hochschule)</a:t>
            </a:r>
            <a:endParaRPr lang="de-DE" sz="2000" b="0" strike="noStrike" spc="-1" dirty="0">
              <a:latin typeface="Calibri"/>
            </a:endParaRPr>
          </a:p>
          <a:p>
            <a:pPr marL="182880" indent="-182160">
              <a:buClr>
                <a:srgbClr val="FFCA08"/>
              </a:buClr>
              <a:buFont typeface="Wingdings 2" charset="2"/>
              <a:buChar char=""/>
              <a:tabLst>
                <a:tab pos="0" algn="l"/>
              </a:tabLst>
            </a:pPr>
            <a:r>
              <a:rPr lang="de-DE" sz="2000" b="0" strike="noStrike" spc="-1" dirty="0">
                <a:solidFill>
                  <a:srgbClr val="595959"/>
                </a:solidFill>
                <a:latin typeface="Corbel"/>
                <a:ea typeface="DejaVu Sans"/>
              </a:rPr>
              <a:t>E-Mail-Liste, Newsletter </a:t>
            </a:r>
          </a:p>
          <a:p>
            <a:pPr marL="182880" indent="-182160">
              <a:buClr>
                <a:srgbClr val="FFCA08"/>
              </a:buClr>
              <a:buFont typeface="Wingdings 2" charset="2"/>
              <a:buChar char=""/>
              <a:tabLst>
                <a:tab pos="0" algn="l"/>
              </a:tabLst>
            </a:pPr>
            <a:r>
              <a:rPr lang="de-DE" sz="2000" spc="-1" dirty="0">
                <a:solidFill>
                  <a:srgbClr val="595959"/>
                </a:solidFill>
                <a:latin typeface="Corbel"/>
              </a:rPr>
              <a:t>Hauspost </a:t>
            </a:r>
            <a:endParaRPr lang="de-DE" sz="2000" spc="-1" dirty="0">
              <a:latin typeface="Calibri"/>
            </a:endParaRPr>
          </a:p>
          <a:p>
            <a:pPr marL="182880" indent="-182160">
              <a:buClr>
                <a:srgbClr val="FFCA08"/>
              </a:buClr>
              <a:buFont typeface="Wingdings 2" charset="2"/>
              <a:buChar char=""/>
              <a:tabLst>
                <a:tab pos="0" algn="l"/>
              </a:tabLst>
            </a:pPr>
            <a:r>
              <a:rPr lang="de-DE" sz="2000" b="0" strike="noStrike" spc="-1" dirty="0">
                <a:solidFill>
                  <a:srgbClr val="595959"/>
                </a:solidFill>
                <a:latin typeface="Corbel"/>
                <a:ea typeface="DejaVu Sans"/>
              </a:rPr>
              <a:t>Persönliche Kontakte</a:t>
            </a:r>
          </a:p>
          <a:p>
            <a:pPr>
              <a:tabLst>
                <a:tab pos="0" algn="l"/>
              </a:tabLst>
            </a:pPr>
            <a:endParaRPr lang="de-DE" sz="2000" b="0" strike="noStrike" spc="-1" dirty="0">
              <a:latin typeface="Calibri"/>
            </a:endParaRPr>
          </a:p>
          <a:p>
            <a:pPr>
              <a:tabLst>
                <a:tab pos="0" algn="l"/>
              </a:tabLst>
            </a:pPr>
            <a:r>
              <a:rPr lang="de-DE" sz="1400" b="0" strike="noStrike" spc="-1" dirty="0">
                <a:solidFill>
                  <a:srgbClr val="595959"/>
                </a:solidFill>
                <a:latin typeface="Corbel"/>
                <a:ea typeface="DejaVu Sans"/>
              </a:rPr>
              <a:t>Jährlich in der dritten Oktoberwoche findet die </a:t>
            </a:r>
            <a:r>
              <a:rPr lang="de-DE" sz="1400" spc="-1" dirty="0">
                <a:solidFill>
                  <a:srgbClr val="595959"/>
                </a:solidFill>
                <a:latin typeface="Corbel"/>
                <a:ea typeface="DejaVu Sans"/>
                <a:hlinkClick r:id="rId2"/>
              </a:rPr>
              <a:t>internationale Open Access </a:t>
            </a:r>
            <a:r>
              <a:rPr lang="de-DE" sz="1400" spc="-1" dirty="0" err="1">
                <a:solidFill>
                  <a:srgbClr val="595959"/>
                </a:solidFill>
                <a:latin typeface="Corbel"/>
                <a:ea typeface="DejaVu Sans"/>
                <a:hlinkClick r:id="rId2"/>
              </a:rPr>
              <a:t>Week</a:t>
            </a:r>
            <a:r>
              <a:rPr lang="de-DE" sz="1400" spc="-1" dirty="0">
                <a:solidFill>
                  <a:srgbClr val="595959"/>
                </a:solidFill>
                <a:latin typeface="Corbel"/>
                <a:ea typeface="DejaVu Sans"/>
              </a:rPr>
              <a:t> statt. Dabei wird das Thema Open Access weltweit an vielen verschiedenen Orten lokal aufgegriffen</a:t>
            </a:r>
            <a:r>
              <a:rPr lang="de-DE" sz="1400" b="0" strike="noStrike" spc="-1" dirty="0">
                <a:solidFill>
                  <a:srgbClr val="595959"/>
                </a:solidFill>
                <a:latin typeface="Corbel"/>
                <a:ea typeface="DejaVu Sans"/>
              </a:rPr>
              <a:t>, um für den freien Zugang zu Wissen und Information aus öffentlich geförderter Forschung zu werben und vor Ort zu informieren. Diese Woche bietet einen guten Anlass, an der eigenen Einrichtung über Open Access zu informieren.</a:t>
            </a:r>
            <a:endParaRPr lang="de-DE" sz="1400" b="0" strike="noStrike" spc="-1" dirty="0">
              <a:latin typeface="Calibri"/>
            </a:endParaRPr>
          </a:p>
        </p:txBody>
      </p:sp>
      <p:sp>
        <p:nvSpPr>
          <p:cNvPr id="2" name="Foliennummernplatzhalter 1"/>
          <p:cNvSpPr>
            <a:spLocks noGrp="1"/>
          </p:cNvSpPr>
          <p:nvPr>
            <p:ph type="sldNum" idx="5"/>
          </p:nvPr>
        </p:nvSpPr>
        <p:spPr/>
        <p:txBody>
          <a:bodyPr/>
          <a:lstStyle/>
          <a:p>
            <a:fld id="{040F4300-B17A-429D-BFC1-5F40CACEC58F}" type="slidenum">
              <a:rPr lang="de-DE" smtClean="0"/>
              <a:t>8</a:t>
            </a:fld>
            <a:endParaRPr lang="de-DE"/>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4173" y="4558046"/>
            <a:ext cx="1231780" cy="103931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CustomShape 1"/>
          <p:cNvSpPr/>
          <p:nvPr/>
        </p:nvSpPr>
        <p:spPr>
          <a:xfrm>
            <a:off x="253080" y="1123920"/>
            <a:ext cx="2946600" cy="460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de-DE" sz="3600" b="0" strike="noStrike" spc="-60" dirty="0">
                <a:solidFill>
                  <a:srgbClr val="FFFFFF"/>
                </a:solidFill>
                <a:latin typeface="Corbel"/>
                <a:ea typeface="DejaVu Sans"/>
              </a:rPr>
              <a:t>Werbemittel </a:t>
            </a:r>
            <a:r>
              <a:rPr lang="de-DE" sz="2000" b="0" strike="noStrike" spc="-60" dirty="0">
                <a:solidFill>
                  <a:srgbClr val="FFFFFF"/>
                </a:solidFill>
                <a:latin typeface="Corbel"/>
                <a:ea typeface="DejaVu Sans"/>
              </a:rPr>
              <a:t>(Materialien zur Phase „Aufmerksam machen“)</a:t>
            </a:r>
            <a:br>
              <a:rPr sz="2000" dirty="0"/>
            </a:br>
            <a:br>
              <a:rPr dirty="0"/>
            </a:br>
            <a:r>
              <a:rPr lang="de-DE" sz="2000" b="0" strike="noStrike" spc="-60" dirty="0">
                <a:solidFill>
                  <a:srgbClr val="FFFFFF"/>
                </a:solidFill>
                <a:latin typeface="Corbel"/>
                <a:ea typeface="DejaVu Sans"/>
              </a:rPr>
              <a:t>Hier gibt es nachnutzbare Werbemittel, die auf die eigenen Bedürfnisse angepasst werden können.</a:t>
            </a:r>
            <a:endParaRPr lang="de-DE" sz="2000" b="0" strike="noStrike" spc="-1" dirty="0">
              <a:latin typeface="Calibri"/>
            </a:endParaRPr>
          </a:p>
        </p:txBody>
      </p:sp>
      <p:sp>
        <p:nvSpPr>
          <p:cNvPr id="103" name="CustomShape 2"/>
          <p:cNvSpPr/>
          <p:nvPr/>
        </p:nvSpPr>
        <p:spPr>
          <a:xfrm>
            <a:off x="3869280" y="864000"/>
            <a:ext cx="7314480" cy="5119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marL="182880" indent="-182160">
              <a:lnSpc>
                <a:spcPct val="90000"/>
              </a:lnSpc>
              <a:spcBef>
                <a:spcPts val="1199"/>
              </a:spcBef>
              <a:buClr>
                <a:srgbClr val="FFCA08"/>
              </a:buClr>
              <a:buFont typeface="Wingdings 2" charset="2"/>
              <a:buChar char=""/>
            </a:pPr>
            <a:r>
              <a:rPr lang="de-DE" sz="2000" b="0" strike="noStrike" spc="-1" dirty="0">
                <a:solidFill>
                  <a:srgbClr val="595959"/>
                </a:solidFill>
                <a:latin typeface="Corbel"/>
                <a:ea typeface="DejaVu Sans"/>
              </a:rPr>
              <a:t>Flyer</a:t>
            </a:r>
            <a:endParaRPr lang="de-DE" sz="2000" b="0" strike="noStrike" spc="-1" dirty="0">
              <a:latin typeface="Calibri"/>
            </a:endParaRPr>
          </a:p>
          <a:p>
            <a:pPr marL="182880" indent="-182160">
              <a:lnSpc>
                <a:spcPct val="90000"/>
              </a:lnSpc>
              <a:spcBef>
                <a:spcPts val="1199"/>
              </a:spcBef>
              <a:buClr>
                <a:srgbClr val="FFCA08"/>
              </a:buClr>
              <a:buFont typeface="Wingdings 2" charset="2"/>
              <a:buChar char=""/>
            </a:pPr>
            <a:r>
              <a:rPr lang="de-DE" sz="2000" b="0" strike="noStrike" spc="-1" dirty="0">
                <a:solidFill>
                  <a:srgbClr val="595959"/>
                </a:solidFill>
                <a:latin typeface="Corbel"/>
                <a:ea typeface="DejaVu Sans"/>
              </a:rPr>
              <a:t>Postkarte Publikationsfonds des Ministeriums für Wissenschaft, Forschung und Kunst</a:t>
            </a:r>
          </a:p>
          <a:p>
            <a:pPr marL="182880" indent="-182160">
              <a:lnSpc>
                <a:spcPct val="90000"/>
              </a:lnSpc>
              <a:spcBef>
                <a:spcPts val="1199"/>
              </a:spcBef>
              <a:buClr>
                <a:srgbClr val="FFCA08"/>
              </a:buClr>
              <a:buFont typeface="Wingdings 2" charset="2"/>
              <a:buChar char=""/>
            </a:pPr>
            <a:r>
              <a:rPr lang="de-DE" sz="2000" spc="-1" dirty="0">
                <a:solidFill>
                  <a:srgbClr val="595959"/>
                </a:solidFill>
                <a:latin typeface="Corbel"/>
              </a:rPr>
              <a:t>Vorlage Website</a:t>
            </a:r>
          </a:p>
          <a:p>
            <a:pPr marL="182880" indent="-182160">
              <a:lnSpc>
                <a:spcPct val="90000"/>
              </a:lnSpc>
              <a:spcBef>
                <a:spcPts val="1199"/>
              </a:spcBef>
              <a:buClr>
                <a:srgbClr val="FFCA08"/>
              </a:buClr>
              <a:buFont typeface="Wingdings 2" charset="2"/>
              <a:buChar char=""/>
            </a:pPr>
            <a:r>
              <a:rPr lang="de-DE" sz="2000" spc="-1" dirty="0">
                <a:solidFill>
                  <a:srgbClr val="595959"/>
                </a:solidFill>
                <a:latin typeface="Corbel"/>
              </a:rPr>
              <a:t>Kriterienkatalog zur Erkennung von qualitativ hochwertigen Journals und von sogenannten </a:t>
            </a:r>
            <a:r>
              <a:rPr lang="de-DE" sz="2000" spc="-1" dirty="0" err="1">
                <a:solidFill>
                  <a:srgbClr val="595959"/>
                </a:solidFill>
                <a:latin typeface="Corbel"/>
              </a:rPr>
              <a:t>Fake</a:t>
            </a:r>
            <a:r>
              <a:rPr lang="de-DE" sz="2000" spc="-1" dirty="0">
                <a:solidFill>
                  <a:srgbClr val="595959"/>
                </a:solidFill>
                <a:latin typeface="Corbel"/>
              </a:rPr>
              <a:t>-Journals</a:t>
            </a:r>
          </a:p>
          <a:p>
            <a:pPr marL="720">
              <a:lnSpc>
                <a:spcPct val="90000"/>
              </a:lnSpc>
              <a:spcBef>
                <a:spcPts val="1199"/>
              </a:spcBef>
              <a:buClr>
                <a:srgbClr val="FFCA08"/>
              </a:buClr>
            </a:pPr>
            <a:endParaRPr lang="de-DE" sz="2000" b="0" strike="noStrike" spc="-1" dirty="0">
              <a:solidFill>
                <a:srgbClr val="595959"/>
              </a:solidFill>
              <a:latin typeface="Corbel"/>
            </a:endParaRPr>
          </a:p>
          <a:p>
            <a:pPr marL="720">
              <a:lnSpc>
                <a:spcPct val="90000"/>
              </a:lnSpc>
              <a:spcBef>
                <a:spcPts val="1199"/>
              </a:spcBef>
              <a:buClr>
                <a:srgbClr val="FFCA08"/>
              </a:buClr>
            </a:pPr>
            <a:r>
              <a:rPr lang="de-DE" sz="2000" b="0" strike="noStrike" spc="-1" dirty="0">
                <a:solidFill>
                  <a:srgbClr val="595959"/>
                </a:solidFill>
                <a:latin typeface="Corbel"/>
              </a:rPr>
              <a:t>Abrufbar unter: </a:t>
            </a:r>
            <a:r>
              <a:rPr lang="de-DE" dirty="0">
                <a:hlinkClick r:id="rId2"/>
              </a:rPr>
              <a:t>https://zenodo.org/communities/hawenphenbadenwuerttemberg/</a:t>
            </a:r>
            <a:endParaRPr lang="de-DE" sz="2000" b="0" strike="noStrike" spc="-1" dirty="0">
              <a:solidFill>
                <a:srgbClr val="595959"/>
              </a:solidFill>
              <a:latin typeface="Corbel"/>
            </a:endParaRPr>
          </a:p>
          <a:p>
            <a:pPr marL="182880" indent="-182160">
              <a:lnSpc>
                <a:spcPct val="90000"/>
              </a:lnSpc>
              <a:spcBef>
                <a:spcPts val="1199"/>
              </a:spcBef>
              <a:buClr>
                <a:srgbClr val="FFCA08"/>
              </a:buClr>
              <a:buFont typeface="Wingdings 2" charset="2"/>
              <a:buChar char=""/>
            </a:pPr>
            <a:endParaRPr lang="de-DE" sz="2000" b="0" strike="noStrike" spc="-1" dirty="0">
              <a:latin typeface="Calibri"/>
            </a:endParaRPr>
          </a:p>
        </p:txBody>
      </p:sp>
      <p:sp>
        <p:nvSpPr>
          <p:cNvPr id="2" name="Foliennummernplatzhalter 1"/>
          <p:cNvSpPr>
            <a:spLocks noGrp="1"/>
          </p:cNvSpPr>
          <p:nvPr>
            <p:ph type="sldNum" idx="5"/>
          </p:nvPr>
        </p:nvSpPr>
        <p:spPr/>
        <p:txBody>
          <a:bodyPr/>
          <a:lstStyle/>
          <a:p>
            <a:fld id="{040F4300-B17A-429D-BFC1-5F40CACEC58F}" type="slidenum">
              <a:rPr lang="de-DE" smtClean="0"/>
              <a:t>9</a:t>
            </a:fld>
            <a:endParaRPr lang="de-DE"/>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3080" y="1549400"/>
            <a:ext cx="361179" cy="398462"/>
          </a:xfrm>
          <a:prstGeom prst="rect">
            <a:avLst/>
          </a:prstGeom>
        </p:spPr>
      </p:pic>
    </p:spTree>
  </p:cSld>
  <p:clrMapOvr>
    <a:masterClrMapping/>
  </p:clrMapOvr>
</p:sld>
</file>

<file path=ppt/theme/theme1.xml><?xml version="1.0" encoding="utf-8"?>
<a:theme xmlns:a="http://schemas.openxmlformats.org/drawingml/2006/main" name="Office Theme">
  <a:themeElements>
    <a:clrScheme name="Benutzerdefiniert 10">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FFCA08"/>
      </a:hlink>
      <a:folHlink>
        <a:srgbClr val="7F723D"/>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Benutzerdefiniert 8">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FFCA08"/>
      </a:hlink>
      <a:folHlink>
        <a:srgbClr val="7F723D"/>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1293</Words>
  <Application>Microsoft Macintosh PowerPoint</Application>
  <PresentationFormat>Breitbild</PresentationFormat>
  <Paragraphs>173</Paragraphs>
  <Slides>16</Slides>
  <Notes>1</Notes>
  <HiddenSlides>0</HiddenSlides>
  <MMClips>0</MMClips>
  <ScaleCrop>false</ScaleCrop>
  <HeadingPairs>
    <vt:vector size="6" baseType="variant">
      <vt:variant>
        <vt:lpstr>Verwendete Schriftarten</vt:lpstr>
      </vt:variant>
      <vt:variant>
        <vt:i4>6</vt:i4>
      </vt:variant>
      <vt:variant>
        <vt:lpstr>Design</vt:lpstr>
      </vt:variant>
      <vt:variant>
        <vt:i4>2</vt:i4>
      </vt:variant>
      <vt:variant>
        <vt:lpstr>Folientitel</vt:lpstr>
      </vt:variant>
      <vt:variant>
        <vt:i4>16</vt:i4>
      </vt:variant>
    </vt:vector>
  </HeadingPairs>
  <TitlesOfParts>
    <vt:vector size="24" baseType="lpstr">
      <vt:lpstr>Arial</vt:lpstr>
      <vt:lpstr>Calibri</vt:lpstr>
      <vt:lpstr>Corbel</vt:lpstr>
      <vt:lpstr>Symbol</vt:lpstr>
      <vt:lpstr>Wingdings</vt:lpstr>
      <vt:lpstr>Wingdings 2</vt:lpstr>
      <vt:lpstr>Office Theme</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Konzept für ein aktives Marketing von Open Access</dc:title>
  <dc:subject/>
  <dc:creator>Hannah Schneider</dc:creator>
  <dc:description/>
  <cp:lastModifiedBy>Nadine Reimer</cp:lastModifiedBy>
  <cp:revision>77</cp:revision>
  <dcterms:created xsi:type="dcterms:W3CDTF">2021-11-11T13:55:51Z</dcterms:created>
  <dcterms:modified xsi:type="dcterms:W3CDTF">2022-02-21T10:09:06Z</dcterms:modified>
  <dc:language>de-DE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Breitbild</vt:lpwstr>
  </property>
  <property fmtid="{D5CDD505-2E9C-101B-9397-08002B2CF9AE}" pid="9" name="ScaleCrop">
    <vt:bool>false</vt:bool>
  </property>
  <property fmtid="{D5CDD505-2E9C-101B-9397-08002B2CF9AE}" pid="10" name="ShareDoc">
    <vt:bool>false</vt:bool>
  </property>
  <property fmtid="{D5CDD505-2E9C-101B-9397-08002B2CF9AE}" pid="11" name="Slides">
    <vt:i4>13</vt:i4>
  </property>
</Properties>
</file>