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dine Reimer" initials="NR" lastIdx="4" clrIdx="0">
    <p:extLst>
      <p:ext uri="{19B8F6BF-5375-455C-9EA6-DF929625EA0E}">
        <p15:presenceInfo xmlns:p15="http://schemas.microsoft.com/office/powerpoint/2012/main" userId="a933cac4b3d49b0f" providerId="Windows Live"/>
      </p:ext>
    </p:extLst>
  </p:cmAuthor>
  <p:cmAuthor id="2" name="Halbherr, Verena" initials="HV" lastIdx="11" clrIdx="1">
    <p:extLst>
      <p:ext uri="{19B8F6BF-5375-455C-9EA6-DF929625EA0E}">
        <p15:presenceInfo xmlns:p15="http://schemas.microsoft.com/office/powerpoint/2012/main" userId="S-1-5-21-1944460514-892881143-1527602155-31707" providerId="AD"/>
      </p:ext>
    </p:extLst>
  </p:cmAuthor>
  <p:cmAuthor id="3" name="Hannah Schneider" initials="HS" lastIdx="1" clrIdx="2">
    <p:extLst>
      <p:ext uri="{19B8F6BF-5375-455C-9EA6-DF929625EA0E}">
        <p15:presenceInfo xmlns:p15="http://schemas.microsoft.com/office/powerpoint/2012/main" userId="Hannah Schneid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F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2808" y="184"/>
      </p:cViewPr>
      <p:guideLst>
        <p:guide orient="horz" pos="309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710-849E-463A-98E9-B760B83423C6}" type="datetimeFigureOut">
              <a:rPr lang="de-DE" smtClean="0"/>
              <a:t>21.02.22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DDEE-946C-4701-8AB4-8783218253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2286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710-849E-463A-98E9-B760B83423C6}" type="datetimeFigureOut">
              <a:rPr lang="de-DE" smtClean="0"/>
              <a:t>21.02.22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DDEE-946C-4701-8AB4-8783218253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411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710-849E-463A-98E9-B760B83423C6}" type="datetimeFigureOut">
              <a:rPr lang="de-DE" smtClean="0"/>
              <a:t>21.02.22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DDEE-946C-4701-8AB4-8783218253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2126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710-849E-463A-98E9-B760B83423C6}" type="datetimeFigureOut">
              <a:rPr lang="de-DE" smtClean="0"/>
              <a:t>21.02.22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DDEE-946C-4701-8AB4-8783218253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2550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710-849E-463A-98E9-B760B83423C6}" type="datetimeFigureOut">
              <a:rPr lang="de-DE" smtClean="0"/>
              <a:t>21.02.22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DDEE-946C-4701-8AB4-8783218253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869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710-849E-463A-98E9-B760B83423C6}" type="datetimeFigureOut">
              <a:rPr lang="de-DE" smtClean="0"/>
              <a:t>21.02.22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DDEE-946C-4701-8AB4-8783218253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970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710-849E-463A-98E9-B760B83423C6}" type="datetimeFigureOut">
              <a:rPr lang="de-DE" smtClean="0"/>
              <a:t>21.02.22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DDEE-946C-4701-8AB4-8783218253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4693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710-849E-463A-98E9-B760B83423C6}" type="datetimeFigureOut">
              <a:rPr lang="de-DE" smtClean="0"/>
              <a:t>21.02.22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DDEE-946C-4701-8AB4-8783218253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793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710-849E-463A-98E9-B760B83423C6}" type="datetimeFigureOut">
              <a:rPr lang="de-DE" smtClean="0"/>
              <a:t>21.02.22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DDEE-946C-4701-8AB4-8783218253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7354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710-849E-463A-98E9-B760B83423C6}" type="datetimeFigureOut">
              <a:rPr lang="de-DE" smtClean="0"/>
              <a:t>21.02.22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DDEE-946C-4701-8AB4-8783218253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223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710-849E-463A-98E9-B760B83423C6}" type="datetimeFigureOut">
              <a:rPr lang="de-DE" smtClean="0"/>
              <a:t>21.02.22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DDEE-946C-4701-8AB4-8783218253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83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A0710-849E-463A-98E9-B760B83423C6}" type="datetimeFigureOut">
              <a:rPr lang="de-DE" smtClean="0"/>
              <a:t>21.02.22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CDDEE-946C-4701-8AB4-8783218253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688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hyperlink" Target="https://creativecommons.org/licenses/by/4.0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doi.org/10.5281/zenodo.6199907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FDF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55" b="-353"/>
          <a:stretch/>
        </p:blipFill>
        <p:spPr>
          <a:xfrm>
            <a:off x="-13648" y="1230092"/>
            <a:ext cx="6871648" cy="7794413"/>
          </a:xfrm>
          <a:prstGeom prst="rect">
            <a:avLst/>
          </a:prstGeom>
          <a:noFill/>
        </p:spPr>
      </p:pic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07044E37-C18E-3347-896B-21F2B01A9CFC}"/>
              </a:ext>
            </a:extLst>
          </p:cNvPr>
          <p:cNvGrpSpPr/>
          <p:nvPr/>
        </p:nvGrpSpPr>
        <p:grpSpPr>
          <a:xfrm>
            <a:off x="5496415" y="204239"/>
            <a:ext cx="808002" cy="746348"/>
            <a:chOff x="3863453" y="2509788"/>
            <a:chExt cx="1148385" cy="1047509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14723386-E171-6242-95CC-8DD045A29658}"/>
                </a:ext>
              </a:extLst>
            </p:cNvPr>
            <p:cNvSpPr/>
            <p:nvPr/>
          </p:nvSpPr>
          <p:spPr>
            <a:xfrm>
              <a:off x="3863453" y="2509788"/>
              <a:ext cx="1148385" cy="10475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7" name="Grafik 6">
              <a:extLst>
                <a:ext uri="{FF2B5EF4-FFF2-40B4-BE49-F238E27FC236}">
                  <a16:creationId xmlns:a16="http://schemas.microsoft.com/office/drawing/2014/main" id="{FEB1203C-E76F-2947-8115-37D6D738F8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98546" y="2623260"/>
              <a:ext cx="843743" cy="820563"/>
            </a:xfrm>
            <a:prstGeom prst="rect">
              <a:avLst/>
            </a:prstGeom>
          </p:spPr>
        </p:pic>
      </p:grpSp>
      <p:sp>
        <p:nvSpPr>
          <p:cNvPr id="10" name="Textfeld 9"/>
          <p:cNvSpPr txBox="1"/>
          <p:nvPr/>
        </p:nvSpPr>
        <p:spPr>
          <a:xfrm>
            <a:off x="238320" y="115505"/>
            <a:ext cx="52580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spc="-100" dirty="0">
                <a:solidFill>
                  <a:srgbClr val="FFFFFF"/>
                </a:solidFill>
                <a:latin typeface="Corbel"/>
                <a:ea typeface="DejaVu Sans"/>
              </a:rPr>
              <a:t>Aktives Marketing für </a:t>
            </a:r>
          </a:p>
          <a:p>
            <a:r>
              <a:rPr lang="de-DE" sz="3200" b="1" spc="-100" dirty="0">
                <a:solidFill>
                  <a:srgbClr val="FFFFFF"/>
                </a:solidFill>
                <a:latin typeface="Corbel"/>
                <a:ea typeface="DejaVu Sans"/>
              </a:rPr>
              <a:t>Open Access</a:t>
            </a:r>
            <a:endParaRPr lang="de-DE" sz="1000" b="1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63773" y="1270000"/>
            <a:ext cx="3550220" cy="2169234"/>
          </a:xfrm>
          <a:prstGeom prst="roundRect">
            <a:avLst/>
          </a:prstGeom>
          <a:solidFill>
            <a:schemeClr val="bg1">
              <a:alpha val="9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/>
          <p:cNvSpPr txBox="1"/>
          <p:nvPr/>
        </p:nvSpPr>
        <p:spPr>
          <a:xfrm>
            <a:off x="336060" y="1810389"/>
            <a:ext cx="32123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spc="-100" dirty="0">
                <a:latin typeface="Corbel"/>
                <a:ea typeface="DejaVu Sans"/>
              </a:rPr>
              <a:t>Die Zielgruppe mitdenken</a:t>
            </a:r>
          </a:p>
          <a:p>
            <a:pPr marL="266700" indent="-215900">
              <a:buFont typeface="Arial" panose="020B0604020202020204" pitchFamily="34" charset="0"/>
              <a:buChar char="•"/>
            </a:pPr>
            <a:r>
              <a:rPr lang="de-DE" sz="2000" spc="-100" dirty="0">
                <a:latin typeface="Corbel"/>
                <a:ea typeface="DejaVu Sans"/>
              </a:rPr>
              <a:t>Wer ist die Zielgruppe?</a:t>
            </a:r>
          </a:p>
          <a:p>
            <a:pPr marL="266700" indent="-215900">
              <a:buFont typeface="Arial" panose="020B0604020202020204" pitchFamily="34" charset="0"/>
              <a:buChar char="•"/>
            </a:pPr>
            <a:r>
              <a:rPr lang="de-DE" sz="2000" spc="-100" dirty="0">
                <a:latin typeface="Corbel"/>
                <a:ea typeface="DejaVu Sans"/>
              </a:rPr>
              <a:t>Was sind deren Bedürfnisse?</a:t>
            </a:r>
          </a:p>
          <a:p>
            <a:pPr marL="266700" indent="-215900">
              <a:buFont typeface="Arial" panose="020B0604020202020204" pitchFamily="34" charset="0"/>
              <a:buChar char="•"/>
            </a:pPr>
            <a:r>
              <a:rPr lang="de-DE" sz="2000" spc="-100" dirty="0">
                <a:latin typeface="Corbel"/>
                <a:ea typeface="DejaVu Sans"/>
              </a:rPr>
              <a:t>Wie erreiche ich sie?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3739488" y="1270000"/>
            <a:ext cx="2986123" cy="2182881"/>
          </a:xfrm>
          <a:prstGeom prst="roundRect">
            <a:avLst/>
          </a:prstGeom>
          <a:solidFill>
            <a:schemeClr val="bg1">
              <a:alpha val="9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3723421" y="1844649"/>
            <a:ext cx="24524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16000">
              <a:buFont typeface="Arial" panose="020B0604020202020204" pitchFamily="34" charset="0"/>
              <a:buChar char="•"/>
            </a:pPr>
            <a:r>
              <a:rPr lang="de-DE" sz="2000" spc="-100" dirty="0">
                <a:latin typeface="Corbel"/>
                <a:ea typeface="DejaVu Sans"/>
              </a:rPr>
              <a:t>Forschende</a:t>
            </a:r>
          </a:p>
          <a:p>
            <a:pPr marL="342900" indent="-216000">
              <a:buFont typeface="Arial" panose="020B0604020202020204" pitchFamily="34" charset="0"/>
              <a:buChar char="•"/>
            </a:pPr>
            <a:r>
              <a:rPr lang="de-DE" sz="2000" spc="-100" dirty="0">
                <a:latin typeface="Corbel"/>
                <a:ea typeface="DejaVu Sans"/>
              </a:rPr>
              <a:t>Hochschulleitung</a:t>
            </a:r>
          </a:p>
          <a:p>
            <a:pPr marL="342900" indent="-216000">
              <a:buFont typeface="Arial" panose="020B0604020202020204" pitchFamily="34" charset="0"/>
              <a:buChar char="•"/>
            </a:pPr>
            <a:r>
              <a:rPr lang="de-DE" sz="2000" spc="-100" dirty="0">
                <a:latin typeface="Corbel"/>
                <a:ea typeface="DejaVu Sans"/>
              </a:rPr>
              <a:t>Forschungsreferate</a:t>
            </a:r>
          </a:p>
          <a:p>
            <a:pPr marL="342900" indent="-216000">
              <a:buFont typeface="Arial" panose="020B0604020202020204" pitchFamily="34" charset="0"/>
              <a:buChar char="•"/>
            </a:pPr>
            <a:r>
              <a:rPr lang="de-DE" sz="2000" spc="-100" dirty="0">
                <a:latin typeface="Corbel"/>
                <a:ea typeface="DejaVu Sans"/>
              </a:rPr>
              <a:t>Bibliotheken</a:t>
            </a:r>
            <a:endParaRPr lang="de-DE" spc="-100" dirty="0">
              <a:latin typeface="Corbel"/>
              <a:ea typeface="DejaVu Sans"/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163774" y="3216693"/>
            <a:ext cx="3575714" cy="2025893"/>
          </a:xfrm>
          <a:prstGeom prst="roundRect">
            <a:avLst/>
          </a:prstGeom>
          <a:solidFill>
            <a:srgbClr val="FFDF1A">
              <a:alpha val="93000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/>
          <p:cNvSpPr txBox="1"/>
          <p:nvPr/>
        </p:nvSpPr>
        <p:spPr>
          <a:xfrm>
            <a:off x="355665" y="3449307"/>
            <a:ext cx="3212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spc="-100" dirty="0">
                <a:latin typeface="Corbel"/>
                <a:ea typeface="DejaVu Sans"/>
              </a:rPr>
              <a:t>Breite und kontinuierliche Informationsvermittlung auf allen Ebenen der Hochschule</a:t>
            </a:r>
            <a:endParaRPr lang="de-DE" sz="2000" spc="-100" dirty="0">
              <a:latin typeface="Corbel"/>
              <a:ea typeface="DejaVu Sans"/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3719950" y="3301156"/>
            <a:ext cx="2986123" cy="1897039"/>
          </a:xfrm>
          <a:prstGeom prst="roundRect">
            <a:avLst/>
          </a:prstGeom>
          <a:solidFill>
            <a:srgbClr val="FFDF1A">
              <a:alpha val="93000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3723421" y="3624902"/>
            <a:ext cx="28619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16000">
              <a:buFont typeface="Arial" panose="020B0604020202020204" pitchFamily="34" charset="0"/>
              <a:buChar char="•"/>
            </a:pPr>
            <a:r>
              <a:rPr lang="de-DE" sz="2000" spc="-100" dirty="0">
                <a:latin typeface="Corbel"/>
                <a:ea typeface="DejaVu Sans"/>
              </a:rPr>
              <a:t>Aufmerksam machen</a:t>
            </a:r>
          </a:p>
          <a:p>
            <a:pPr marL="342900" indent="-216000">
              <a:buFont typeface="Arial" panose="020B0604020202020204" pitchFamily="34" charset="0"/>
              <a:buChar char="•"/>
            </a:pPr>
            <a:r>
              <a:rPr lang="de-DE" sz="2000" spc="-100" dirty="0">
                <a:latin typeface="Corbel"/>
                <a:ea typeface="DejaVu Sans"/>
              </a:rPr>
              <a:t>Konstantes Informieren</a:t>
            </a:r>
          </a:p>
          <a:p>
            <a:pPr marL="342900" indent="-216000">
              <a:buFont typeface="Arial" panose="020B0604020202020204" pitchFamily="34" charset="0"/>
              <a:buChar char="•"/>
            </a:pPr>
            <a:r>
              <a:rPr lang="de-DE" sz="2000" spc="-100" dirty="0">
                <a:latin typeface="Corbel"/>
                <a:ea typeface="DejaVu Sans"/>
              </a:rPr>
              <a:t>Selbständiges Lernen</a:t>
            </a:r>
          </a:p>
          <a:p>
            <a:pPr marL="342900" indent="-216000">
              <a:buFont typeface="Arial" panose="020B0604020202020204" pitchFamily="34" charset="0"/>
              <a:buChar char="•"/>
            </a:pPr>
            <a:r>
              <a:rPr lang="de-DE" sz="2000" spc="-100" dirty="0">
                <a:latin typeface="Corbel"/>
                <a:ea typeface="DejaVu Sans"/>
              </a:rPr>
              <a:t>Beraten</a:t>
            </a:r>
          </a:p>
        </p:txBody>
      </p:sp>
      <p:sp>
        <p:nvSpPr>
          <p:cNvPr id="21" name="Abgerundetes Rechteck 20"/>
          <p:cNvSpPr/>
          <p:nvPr/>
        </p:nvSpPr>
        <p:spPr>
          <a:xfrm>
            <a:off x="150193" y="5048366"/>
            <a:ext cx="3575714" cy="1897039"/>
          </a:xfrm>
          <a:prstGeom prst="roundRect">
            <a:avLst/>
          </a:prstGeom>
          <a:solidFill>
            <a:schemeClr val="bg1">
              <a:alpha val="9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/>
          <p:cNvSpPr txBox="1"/>
          <p:nvPr/>
        </p:nvSpPr>
        <p:spPr>
          <a:xfrm>
            <a:off x="336060" y="5371905"/>
            <a:ext cx="3371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spc="-100" dirty="0">
                <a:latin typeface="Corbel"/>
                <a:ea typeface="DejaVu Sans"/>
              </a:rPr>
              <a:t>Die </a:t>
            </a:r>
            <a:r>
              <a:rPr lang="de-DE" sz="2400" spc="-100">
                <a:latin typeface="Corbel"/>
                <a:ea typeface="DejaVu Sans"/>
              </a:rPr>
              <a:t>verschiedenen Maßnahmen </a:t>
            </a:r>
            <a:r>
              <a:rPr lang="de-DE" sz="2400" spc="-100" dirty="0">
                <a:latin typeface="Corbel"/>
                <a:ea typeface="DejaVu Sans"/>
              </a:rPr>
              <a:t>sind unterschiedlich aufwändig </a:t>
            </a:r>
            <a:endParaRPr lang="de-DE" sz="2000" spc="-100" dirty="0">
              <a:latin typeface="Corbel"/>
              <a:ea typeface="DejaVu Sans"/>
            </a:endParaRPr>
          </a:p>
        </p:txBody>
      </p:sp>
      <p:sp>
        <p:nvSpPr>
          <p:cNvPr id="23" name="Abgerundetes Rechteck 22"/>
          <p:cNvSpPr/>
          <p:nvPr/>
        </p:nvSpPr>
        <p:spPr>
          <a:xfrm>
            <a:off x="3725907" y="5087413"/>
            <a:ext cx="3043193" cy="1897039"/>
          </a:xfrm>
          <a:prstGeom prst="roundRect">
            <a:avLst/>
          </a:prstGeom>
          <a:solidFill>
            <a:schemeClr val="bg1">
              <a:alpha val="9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3745580" y="5344551"/>
            <a:ext cx="297231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16000">
              <a:buFont typeface="Arial" panose="020B0604020202020204" pitchFamily="34" charset="0"/>
              <a:buChar char="•"/>
            </a:pPr>
            <a:r>
              <a:rPr lang="de-DE" sz="2000" spc="-100" dirty="0">
                <a:latin typeface="Corbel"/>
                <a:ea typeface="DejaVu Sans"/>
              </a:rPr>
              <a:t>Flyer/Website/Newsletter</a:t>
            </a:r>
          </a:p>
          <a:p>
            <a:pPr marL="342900" indent="-216000">
              <a:buFont typeface="Arial" panose="020B0604020202020204" pitchFamily="34" charset="0"/>
              <a:buChar char="•"/>
            </a:pPr>
            <a:r>
              <a:rPr lang="de-DE" sz="2000" spc="-100" dirty="0">
                <a:latin typeface="Corbel"/>
                <a:ea typeface="DejaVu Sans"/>
              </a:rPr>
              <a:t>Info-Veranstaltungen</a:t>
            </a:r>
          </a:p>
          <a:p>
            <a:pPr marL="342900" indent="-216000">
              <a:buFont typeface="Arial" panose="020B0604020202020204" pitchFamily="34" charset="0"/>
              <a:buChar char="•"/>
            </a:pPr>
            <a:r>
              <a:rPr lang="de-DE" sz="2000" spc="-100" dirty="0">
                <a:latin typeface="Corbel"/>
                <a:ea typeface="DejaVu Sans"/>
              </a:rPr>
              <a:t>Info-Materialien</a:t>
            </a:r>
          </a:p>
          <a:p>
            <a:pPr marL="342900" indent="-216000">
              <a:buFont typeface="Arial" panose="020B0604020202020204" pitchFamily="34" charset="0"/>
              <a:buChar char="•"/>
            </a:pPr>
            <a:r>
              <a:rPr lang="de-DE" sz="2000" spc="-100" dirty="0">
                <a:latin typeface="Corbel"/>
                <a:ea typeface="DejaVu Sans"/>
              </a:rPr>
              <a:t>Individuelle Beratung</a:t>
            </a:r>
          </a:p>
          <a:p>
            <a:pPr marL="342900" indent="-216000">
              <a:buFont typeface="Arial" panose="020B0604020202020204" pitchFamily="34" charset="0"/>
              <a:buChar char="•"/>
            </a:pPr>
            <a:endParaRPr lang="de-DE" spc="-100" dirty="0">
              <a:latin typeface="Corbel"/>
              <a:ea typeface="DejaVu Sans"/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175593" y="6826361"/>
            <a:ext cx="3575714" cy="2059852"/>
          </a:xfrm>
          <a:prstGeom prst="roundRect">
            <a:avLst/>
          </a:prstGeom>
          <a:solidFill>
            <a:srgbClr val="FFDF1A">
              <a:alpha val="93000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5"/>
          <p:cNvSpPr txBox="1"/>
          <p:nvPr/>
        </p:nvSpPr>
        <p:spPr>
          <a:xfrm>
            <a:off x="367484" y="7088918"/>
            <a:ext cx="3212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spc="-100" dirty="0">
                <a:latin typeface="Corbel"/>
                <a:ea typeface="DejaVu Sans"/>
              </a:rPr>
              <a:t>Individuelle Vorteile von Open Access für die jeweilige Zielgruppe hervorheben</a:t>
            </a:r>
            <a:endParaRPr lang="de-DE" sz="2000" spc="-100" dirty="0">
              <a:latin typeface="Corbel"/>
              <a:ea typeface="DejaVu Sans"/>
            </a:endParaRPr>
          </a:p>
        </p:txBody>
      </p:sp>
      <p:sp>
        <p:nvSpPr>
          <p:cNvPr id="27" name="Abgerundetes Rechteck 26"/>
          <p:cNvSpPr/>
          <p:nvPr/>
        </p:nvSpPr>
        <p:spPr>
          <a:xfrm>
            <a:off x="3731769" y="6910824"/>
            <a:ext cx="2986123" cy="1897039"/>
          </a:xfrm>
          <a:prstGeom prst="roundRect">
            <a:avLst/>
          </a:prstGeom>
          <a:solidFill>
            <a:srgbClr val="FFDF1A">
              <a:alpha val="93000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3725760" y="7117426"/>
            <a:ext cx="30075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16000">
              <a:buFont typeface="Arial" panose="020B0604020202020204" pitchFamily="34" charset="0"/>
              <a:buChar char="•"/>
            </a:pPr>
            <a:r>
              <a:rPr lang="de-DE" sz="2000" spc="-100" dirty="0">
                <a:latin typeface="Corbel"/>
                <a:ea typeface="DejaVu Sans"/>
              </a:rPr>
              <a:t>Sichtbarkeit</a:t>
            </a:r>
          </a:p>
          <a:p>
            <a:pPr marL="342900" indent="-216000">
              <a:buFont typeface="Arial" panose="020B0604020202020204" pitchFamily="34" charset="0"/>
              <a:buChar char="•"/>
            </a:pPr>
            <a:r>
              <a:rPr lang="de-DE" sz="2000" spc="-100" dirty="0">
                <a:latin typeface="Corbel"/>
                <a:ea typeface="DejaVu Sans"/>
              </a:rPr>
              <a:t>Freier &amp; schneller Zugang</a:t>
            </a:r>
          </a:p>
          <a:p>
            <a:pPr marL="342900" indent="-216000">
              <a:buFont typeface="Arial" panose="020B0604020202020204" pitchFamily="34" charset="0"/>
              <a:buChar char="•"/>
            </a:pPr>
            <a:r>
              <a:rPr lang="de-DE" sz="2000" spc="-100" dirty="0">
                <a:latin typeface="Corbel"/>
                <a:ea typeface="DejaVu Sans"/>
              </a:rPr>
              <a:t>Forschungseffizienz</a:t>
            </a:r>
          </a:p>
          <a:p>
            <a:pPr marL="342900" indent="-216000">
              <a:buFont typeface="Arial" panose="020B0604020202020204" pitchFamily="34" charset="0"/>
              <a:buChar char="•"/>
            </a:pPr>
            <a:r>
              <a:rPr lang="de-DE" sz="2000" spc="-100" dirty="0">
                <a:latin typeface="Corbel"/>
                <a:ea typeface="DejaVu Sans"/>
              </a:rPr>
              <a:t>Rechtesicherung</a:t>
            </a:r>
          </a:p>
        </p:txBody>
      </p:sp>
      <p:grpSp>
        <p:nvGrpSpPr>
          <p:cNvPr id="31" name="Gruppieren 30"/>
          <p:cNvGrpSpPr/>
          <p:nvPr/>
        </p:nvGrpSpPr>
        <p:grpSpPr>
          <a:xfrm>
            <a:off x="6138736" y="8152041"/>
            <a:ext cx="526212" cy="783378"/>
            <a:chOff x="2719396" y="8210005"/>
            <a:chExt cx="709604" cy="1021830"/>
          </a:xfrm>
        </p:grpSpPr>
        <p:pic>
          <p:nvPicPr>
            <p:cNvPr id="29" name="Grafik 2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19396" y="8210005"/>
              <a:ext cx="709604" cy="1021830"/>
            </a:xfrm>
            <a:prstGeom prst="rect">
              <a:avLst/>
            </a:prstGeom>
          </p:spPr>
        </p:pic>
        <p:sp>
          <p:nvSpPr>
            <p:cNvPr id="30" name="Rechteck 29"/>
            <p:cNvSpPr/>
            <p:nvPr/>
          </p:nvSpPr>
          <p:spPr>
            <a:xfrm>
              <a:off x="2719396" y="9050338"/>
              <a:ext cx="709604" cy="15398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500" dirty="0">
                  <a:latin typeface="Candara" panose="020E0502030303020204" pitchFamily="34" charset="0"/>
                </a:rPr>
                <a:t>mehr Argumente</a:t>
              </a:r>
            </a:p>
          </p:txBody>
        </p:sp>
      </p:grpSp>
      <p:sp>
        <p:nvSpPr>
          <p:cNvPr id="32" name="Textfeld 31"/>
          <p:cNvSpPr txBox="1"/>
          <p:nvPr/>
        </p:nvSpPr>
        <p:spPr>
          <a:xfrm>
            <a:off x="150193" y="9015330"/>
            <a:ext cx="5089727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199"/>
              </a:spcBef>
              <a:tabLst>
                <a:tab pos="0" algn="l"/>
              </a:tabLst>
            </a:pPr>
            <a:r>
              <a:rPr lang="de-DE" sz="1600" b="0" strike="noStrike" spc="-1" dirty="0">
                <a:solidFill>
                  <a:schemeClr val="bg1"/>
                </a:solidFill>
                <a:latin typeface="Corbel"/>
                <a:ea typeface="DejaVu Sans"/>
              </a:rPr>
              <a:t>Die vollständige modularisierte Handlungsanleitung für die zielgruppenspezifische Ansprache zu Open-Access-Inhalten gibt es hier: </a:t>
            </a:r>
            <a:r>
              <a:rPr lang="de-DE" sz="1200" u="sng" dirty="0">
                <a:hlinkClick r:id="rId5"/>
              </a:rPr>
              <a:t>https://doi.org/10.5281/zenodo.6199907</a:t>
            </a:r>
            <a:r>
              <a:rPr lang="de-DE" sz="1200" dirty="0"/>
              <a:t> </a:t>
            </a:r>
            <a:endParaRPr lang="de-DE" sz="1600" spc="-1" dirty="0">
              <a:solidFill>
                <a:schemeClr val="bg1"/>
              </a:solidFill>
              <a:highlight>
                <a:srgbClr val="FF0000"/>
              </a:highlight>
            </a:endParaRPr>
          </a:p>
        </p:txBody>
      </p:sp>
      <p:sp>
        <p:nvSpPr>
          <p:cNvPr id="73" name="Textfeld 72"/>
          <p:cNvSpPr txBox="1"/>
          <p:nvPr/>
        </p:nvSpPr>
        <p:spPr>
          <a:xfrm>
            <a:off x="4736304" y="1477651"/>
            <a:ext cx="13068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u="sng" dirty="0">
                <a:latin typeface="Corbel" panose="020B0503020204020204" pitchFamily="34" charset="0"/>
              </a:rPr>
              <a:t>Beispiele </a:t>
            </a:r>
          </a:p>
        </p:txBody>
      </p:sp>
      <p:sp>
        <p:nvSpPr>
          <p:cNvPr id="75" name="Textfeld 74"/>
          <p:cNvSpPr txBox="1"/>
          <p:nvPr/>
        </p:nvSpPr>
        <p:spPr>
          <a:xfrm>
            <a:off x="1103492" y="1466799"/>
            <a:ext cx="2143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u="sng" dirty="0">
                <a:latin typeface="Corbel" panose="020B0503020204020204" pitchFamily="34" charset="0"/>
              </a:rPr>
              <a:t>Was ist zu tun?</a:t>
            </a:r>
          </a:p>
        </p:txBody>
      </p:sp>
      <p:pic>
        <p:nvPicPr>
          <p:cNvPr id="33" name="Grafik 32">
            <a:extLst>
              <a:ext uri="{FF2B5EF4-FFF2-40B4-BE49-F238E27FC236}">
                <a16:creationId xmlns:a16="http://schemas.microsoft.com/office/drawing/2014/main" id="{3B07F7B5-90E3-4871-B4D8-E986E7DC022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615" y="9150241"/>
            <a:ext cx="888496" cy="310864"/>
          </a:xfrm>
          <a:prstGeom prst="rect">
            <a:avLst/>
          </a:prstGeom>
        </p:spPr>
      </p:pic>
      <p:sp>
        <p:nvSpPr>
          <p:cNvPr id="34" name="Untertitel 2">
            <a:extLst>
              <a:ext uri="{FF2B5EF4-FFF2-40B4-BE49-F238E27FC236}">
                <a16:creationId xmlns:a16="http://schemas.microsoft.com/office/drawing/2014/main" id="{3EE9C3D8-B4CC-4558-932C-4D31504AB163}"/>
              </a:ext>
            </a:extLst>
          </p:cNvPr>
          <p:cNvSpPr txBox="1">
            <a:spLocks/>
          </p:cNvSpPr>
          <p:nvPr/>
        </p:nvSpPr>
        <p:spPr>
          <a:xfrm>
            <a:off x="4977247" y="9504039"/>
            <a:ext cx="1703586" cy="309886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2000" b="1" u="sng" baseline="0">
                <a:uFill>
                  <a:solidFill>
                    <a:schemeClr val="accent1"/>
                  </a:solidFill>
                </a:uFill>
              </a:defRPr>
            </a:lvl1pPr>
            <a:lvl2pPr indent="0" algn="ctr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lnSpc>
                <a:spcPct val="110000"/>
              </a:lnSpc>
              <a:spcBef>
                <a:spcPts val="0"/>
              </a:spcBef>
              <a:buFont typeface="+mj-lt"/>
              <a:buNone/>
              <a:defRPr sz="1600" u="sng" baseline="0">
                <a:solidFill>
                  <a:schemeClr val="tx1">
                    <a:tint val="75000"/>
                  </a:schemeClr>
                </a:solidFill>
                <a:uFill>
                  <a:solidFill>
                    <a:schemeClr val="accent1"/>
                  </a:solidFill>
                </a:uFill>
              </a:defRPr>
            </a:lvl5pPr>
            <a:lvl6pPr indent="0" algn="ctr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tabLst/>
              <a:defRPr sz="1600" baseline="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/>
            <a:r>
              <a:rPr lang="de-DE" sz="800" b="0" u="none" dirty="0"/>
              <a:t>Alle Inhalte stehen unter der Lizenz </a:t>
            </a:r>
            <a:r>
              <a:rPr lang="de-DE" sz="800" b="0" u="none" dirty="0">
                <a:hlinkClick r:id="rId7"/>
              </a:rPr>
              <a:t>Creative </a:t>
            </a:r>
            <a:r>
              <a:rPr lang="de-DE" sz="800" b="0" u="none" dirty="0" err="1">
                <a:hlinkClick r:id="rId7"/>
              </a:rPr>
              <a:t>Commons</a:t>
            </a:r>
            <a:r>
              <a:rPr lang="de-DE" sz="800" b="0" u="none" dirty="0">
                <a:hlinkClick r:id="rId7"/>
              </a:rPr>
              <a:t> BY 4.0 International</a:t>
            </a:r>
            <a:r>
              <a:rPr lang="de-DE" sz="800" b="0" u="non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8040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120</Words>
  <Application>Microsoft Macintosh PowerPoint</Application>
  <PresentationFormat>A4-Papier (210 x 297 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Candara</vt:lpstr>
      <vt:lpstr>Corbel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Hannah Schneider</dc:creator>
  <cp:lastModifiedBy>Nadine Reimer</cp:lastModifiedBy>
  <cp:revision>32</cp:revision>
  <dcterms:created xsi:type="dcterms:W3CDTF">2021-12-17T07:19:29Z</dcterms:created>
  <dcterms:modified xsi:type="dcterms:W3CDTF">2022-02-21T09:41:28Z</dcterms:modified>
</cp:coreProperties>
</file>