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5327650" cy="377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1B"/>
    <a:srgbClr val="7A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35" d="100"/>
          <a:sy n="135" d="100"/>
        </p:scale>
        <p:origin x="7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618599"/>
            <a:ext cx="4528503" cy="1315944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1985290"/>
            <a:ext cx="3995738" cy="912586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6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6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201241"/>
            <a:ext cx="1148775" cy="32032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201241"/>
            <a:ext cx="3379728" cy="32032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68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30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942336"/>
            <a:ext cx="4595098" cy="1572307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2529518"/>
            <a:ext cx="4595098" cy="82683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79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1006207"/>
            <a:ext cx="2264251" cy="23982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1006207"/>
            <a:ext cx="2264251" cy="23982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8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201242"/>
            <a:ext cx="4595098" cy="7305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926586"/>
            <a:ext cx="2253845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1380691"/>
            <a:ext cx="2253845" cy="2030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926586"/>
            <a:ext cx="2264945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1380691"/>
            <a:ext cx="2264945" cy="2030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85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15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4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251989"/>
            <a:ext cx="1718306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544227"/>
            <a:ext cx="2697123" cy="2686135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133952"/>
            <a:ext cx="1718306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55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251989"/>
            <a:ext cx="1718306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544227"/>
            <a:ext cx="2697123" cy="2686135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133952"/>
            <a:ext cx="1718306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6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201242"/>
            <a:ext cx="4595098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1006207"/>
            <a:ext cx="4595098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3503351"/>
            <a:ext cx="1198721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AE31-81C2-BD4E-94CA-BE7E48355E7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3503351"/>
            <a:ext cx="1798082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3503351"/>
            <a:ext cx="1198721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341D-FA0A-444C-91C2-2E452C3B6D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86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Bibliothek, Raum, Regal enthält.&#10;&#10;Automatisch generierte Beschreibung">
            <a:extLst>
              <a:ext uri="{FF2B5EF4-FFF2-40B4-BE49-F238E27FC236}">
                <a16:creationId xmlns:a16="http://schemas.microsoft.com/office/drawing/2014/main" id="{D597AC53-FC19-DA4A-AD31-026C4E50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2498" cy="37798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5E17CC6-56DF-9745-9CC6-DA810F561D52}"/>
              </a:ext>
            </a:extLst>
          </p:cNvPr>
          <p:cNvSpPr txBox="1"/>
          <p:nvPr/>
        </p:nvSpPr>
        <p:spPr>
          <a:xfrm>
            <a:off x="434050" y="868101"/>
            <a:ext cx="2008208" cy="1477328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lnSpc>
                <a:spcPts val="2700"/>
              </a:lnSpc>
            </a:pPr>
            <a:r>
              <a:rPr lang="de-DE" sz="2400" b="1" dirty="0">
                <a:solidFill>
                  <a:srgbClr val="FFE0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Sie publizieren, wir finanzieren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3D60D1-ABCB-D442-8235-4A6E4C4285E4}"/>
              </a:ext>
            </a:extLst>
          </p:cNvPr>
          <p:cNvSpPr txBox="1"/>
          <p:nvPr/>
        </p:nvSpPr>
        <p:spPr>
          <a:xfrm>
            <a:off x="434049" y="2509788"/>
            <a:ext cx="217604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de-DE" sz="1600" b="1" dirty="0">
                <a:solidFill>
                  <a:srgbClr val="FFE01B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Förderung für Ihre Open-Access-Artikel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7044E37-C18E-3347-896B-21F2B01A9CFC}"/>
              </a:ext>
            </a:extLst>
          </p:cNvPr>
          <p:cNvGrpSpPr/>
          <p:nvPr/>
        </p:nvGrpSpPr>
        <p:grpSpPr>
          <a:xfrm>
            <a:off x="4179265" y="2275856"/>
            <a:ext cx="1148385" cy="1047509"/>
            <a:chOff x="3863453" y="2509788"/>
            <a:chExt cx="1148385" cy="1047509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4723386-E171-6242-95CC-8DD045A29658}"/>
                </a:ext>
              </a:extLst>
            </p:cNvPr>
            <p:cNvSpPr/>
            <p:nvPr/>
          </p:nvSpPr>
          <p:spPr>
            <a:xfrm>
              <a:off x="3863453" y="2509788"/>
              <a:ext cx="1148385" cy="1047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EB1203C-E76F-2947-8115-37D6D738F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8546" y="2623260"/>
              <a:ext cx="843743" cy="820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21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44F5216-9B96-5941-8802-1433C837259F}"/>
              </a:ext>
            </a:extLst>
          </p:cNvPr>
          <p:cNvCxnSpPr>
            <a:cxnSpLocks/>
          </p:cNvCxnSpPr>
          <p:nvPr/>
        </p:nvCxnSpPr>
        <p:spPr>
          <a:xfrm>
            <a:off x="2958979" y="897038"/>
            <a:ext cx="0" cy="2328439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E839726E-E996-5844-8D4B-003EA447AE19}"/>
              </a:ext>
            </a:extLst>
          </p:cNvPr>
          <p:cNvCxnSpPr>
            <a:cxnSpLocks/>
          </p:cNvCxnSpPr>
          <p:nvPr/>
        </p:nvCxnSpPr>
        <p:spPr>
          <a:xfrm flipH="1">
            <a:off x="3238701" y="2131670"/>
            <a:ext cx="1784712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212406-4A30-5A4E-9F3F-D9E4AEDB0E5E}"/>
              </a:ext>
            </a:extLst>
          </p:cNvPr>
          <p:cNvCxnSpPr>
            <a:cxnSpLocks/>
          </p:cNvCxnSpPr>
          <p:nvPr/>
        </p:nvCxnSpPr>
        <p:spPr>
          <a:xfrm flipH="1">
            <a:off x="3238701" y="2434541"/>
            <a:ext cx="1784712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EF6045E-67C8-5446-AD5B-5832D6E31876}"/>
              </a:ext>
            </a:extLst>
          </p:cNvPr>
          <p:cNvCxnSpPr>
            <a:cxnSpLocks/>
          </p:cNvCxnSpPr>
          <p:nvPr/>
        </p:nvCxnSpPr>
        <p:spPr>
          <a:xfrm flipH="1">
            <a:off x="3238701" y="2748985"/>
            <a:ext cx="1784712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6CF2BD0-31CB-074C-B369-0DE4B3DB7B35}"/>
              </a:ext>
            </a:extLst>
          </p:cNvPr>
          <p:cNvCxnSpPr>
            <a:cxnSpLocks/>
          </p:cNvCxnSpPr>
          <p:nvPr/>
        </p:nvCxnSpPr>
        <p:spPr>
          <a:xfrm flipH="1">
            <a:off x="3238701" y="3065361"/>
            <a:ext cx="1784712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A1C55E81-4A6C-D34B-B6C4-66FC3E0AC04A}"/>
              </a:ext>
            </a:extLst>
          </p:cNvPr>
          <p:cNvSpPr/>
          <p:nvPr/>
        </p:nvSpPr>
        <p:spPr>
          <a:xfrm>
            <a:off x="4583575" y="225706"/>
            <a:ext cx="439838" cy="538223"/>
          </a:xfrm>
          <a:prstGeom prst="rect">
            <a:avLst/>
          </a:prstGeom>
          <a:solidFill>
            <a:srgbClr val="FFE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A15A145-6738-5B44-B704-CE020B706F42}"/>
              </a:ext>
            </a:extLst>
          </p:cNvPr>
          <p:cNvSpPr txBox="1"/>
          <p:nvPr/>
        </p:nvSpPr>
        <p:spPr>
          <a:xfrm>
            <a:off x="272404" y="838037"/>
            <a:ext cx="2419109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 erstatten Ihre Publikationskosten!</a:t>
            </a:r>
            <a:r>
              <a:rPr lang="de-DE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</a:p>
          <a:p>
            <a:pPr>
              <a:spcAft>
                <a:spcPts val="600"/>
              </a:spcAft>
            </a:pPr>
            <a:r>
              <a:rPr lang="de-DE" sz="11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Voraussetzungen: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Zeitschrift ist bei </a:t>
            </a:r>
            <a:r>
              <a:rPr lang="de-DE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doaj.org</a:t>
            </a: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registriert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Gebühren liegen bei max. 2.000 € (inkl. MwSt.)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Sie sind „</a:t>
            </a:r>
            <a:r>
              <a:rPr lang="de-DE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submitting</a:t>
            </a: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oder „</a:t>
            </a:r>
            <a:r>
              <a:rPr lang="de-DE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corresponding</a:t>
            </a: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</a:t>
            </a: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an</a:t>
            </a: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28035DF-155A-0245-9610-FC27C856B94E}"/>
              </a:ext>
            </a:extLst>
          </p:cNvPr>
          <p:cNvSpPr txBox="1"/>
          <p:nvPr/>
        </p:nvSpPr>
        <p:spPr>
          <a:xfrm>
            <a:off x="3438222" y="3612445"/>
            <a:ext cx="21934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Bild von </a:t>
            </a:r>
            <a:r>
              <a:rPr lang="de-DE" sz="600" dirty="0" err="1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StockSnap</a:t>
            </a:r>
            <a:r>
              <a:rPr lang="de-DE" sz="6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auf </a:t>
            </a:r>
            <a:r>
              <a:rPr lang="de-DE" sz="600" dirty="0" err="1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Pixabay.com</a:t>
            </a:r>
            <a:endParaRPr lang="de-DE" sz="6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A19B8B5-86A9-B24E-AFAA-27350A533EE7}"/>
              </a:ext>
            </a:extLst>
          </p:cNvPr>
          <p:cNvSpPr txBox="1"/>
          <p:nvPr/>
        </p:nvSpPr>
        <p:spPr>
          <a:xfrm>
            <a:off x="3432435" y="3415632"/>
            <a:ext cx="1975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Soweit nicht anders gekennzeichnet stehen alle Inhalte unter der Lizenz CC-BY 4.0 International.</a:t>
            </a:r>
          </a:p>
        </p:txBody>
      </p:sp>
      <p:pic>
        <p:nvPicPr>
          <p:cNvPr id="24" name="Grafik 2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E164FFB-7274-7C4B-B7C3-1BB982AD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09" y="3529009"/>
            <a:ext cx="464383" cy="16362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F8F59D7-786B-6F45-AFB6-57F9C2A3ABE9}"/>
              </a:ext>
            </a:extLst>
          </p:cNvPr>
          <p:cNvSpPr txBox="1"/>
          <p:nvPr/>
        </p:nvSpPr>
        <p:spPr>
          <a:xfrm>
            <a:off x="3099820" y="1030853"/>
            <a:ext cx="1923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Bitte wenden Sie sich an: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A747EC-4617-F04B-A3ED-6D380E8986AF}"/>
              </a:ext>
            </a:extLst>
          </p:cNvPr>
          <p:cNvSpPr txBox="1"/>
          <p:nvPr/>
        </p:nvSpPr>
        <p:spPr>
          <a:xfrm>
            <a:off x="272404" y="3369465"/>
            <a:ext cx="186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 Das MWK </a:t>
            </a:r>
            <a:r>
              <a:rPr lang="de-DE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BaWü</a:t>
            </a:r>
            <a:r>
              <a:rPr lang="de-DE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fördert Fonds </a:t>
            </a:r>
            <a:br>
              <a:rPr lang="de-DE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für Open-Access-Publikationen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0574BF-FA9D-154C-AF19-F86FC18DFA88}"/>
              </a:ext>
            </a:extLst>
          </p:cNvPr>
          <p:cNvSpPr txBox="1"/>
          <p:nvPr/>
        </p:nvSpPr>
        <p:spPr>
          <a:xfrm>
            <a:off x="641968" y="2794590"/>
            <a:ext cx="1679979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Platz für Logo oder Name der Einrichtung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F9DA035-5D84-0743-95D3-B27C7838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22" y="81021"/>
            <a:ext cx="1106118" cy="68290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92FAE3A-9A64-4322-93E7-2B6650E2C7D8}"/>
              </a:ext>
            </a:extLst>
          </p:cNvPr>
          <p:cNvSpPr txBox="1"/>
          <p:nvPr/>
        </p:nvSpPr>
        <p:spPr>
          <a:xfrm>
            <a:off x="3146612" y="1868588"/>
            <a:ext cx="1876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  <a:latin typeface="Bradley Hand ITC" panose="03070402050302030203" pitchFamily="66" charset="0"/>
              </a:rPr>
              <a:t>Ansprechperson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6BC44FB-66D0-4389-A870-4113F440E7F4}"/>
              </a:ext>
            </a:extLst>
          </p:cNvPr>
          <p:cNvSpPr txBox="1"/>
          <p:nvPr/>
        </p:nvSpPr>
        <p:spPr>
          <a:xfrm>
            <a:off x="3192656" y="2187305"/>
            <a:ext cx="1876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  <a:latin typeface="Bradley Hand ITC" panose="03070402050302030203" pitchFamily="66" charset="0"/>
              </a:rPr>
              <a:t>Funktion/ Abteilung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92758F6-A34C-4B84-88A0-CC51A5FFE806}"/>
              </a:ext>
            </a:extLst>
          </p:cNvPr>
          <p:cNvSpPr txBox="1"/>
          <p:nvPr/>
        </p:nvSpPr>
        <p:spPr>
          <a:xfrm>
            <a:off x="3192656" y="2520650"/>
            <a:ext cx="1876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  <a:latin typeface="Bradley Hand ITC" panose="03070402050302030203" pitchFamily="66" charset="0"/>
              </a:rPr>
              <a:t>E-Mail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85661AA-F736-4B1C-983C-830D78FB3A54}"/>
              </a:ext>
            </a:extLst>
          </p:cNvPr>
          <p:cNvSpPr txBox="1"/>
          <p:nvPr/>
        </p:nvSpPr>
        <p:spPr>
          <a:xfrm>
            <a:off x="3238701" y="2801883"/>
            <a:ext cx="1876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  <a:latin typeface="Bradley Hand ITC" panose="03070402050302030203" pitchFamily="66" charset="0"/>
              </a:rPr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338300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</Words>
  <Application>Microsoft Office PowerPoint</Application>
  <PresentationFormat>Benutzerdefiniert</PresentationFormat>
  <Paragraphs>16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Bradley Hand ITC</vt:lpstr>
      <vt:lpstr>Calibri</vt:lpstr>
      <vt:lpstr>Calibri Light</vt:lpstr>
      <vt:lpstr>Open Sans</vt:lpstr>
      <vt:lpstr>Open Sans Light</vt:lpstr>
      <vt:lpstr>Open Sans Semibold</vt:lpstr>
      <vt:lpstr>Office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Lena Dreher</dc:creator>
  <cp:keywords/>
  <dc:description/>
  <cp:lastModifiedBy>Nadine Reimer</cp:lastModifiedBy>
  <cp:revision>12</cp:revision>
  <dcterms:created xsi:type="dcterms:W3CDTF">2021-11-05T08:29:37Z</dcterms:created>
  <dcterms:modified xsi:type="dcterms:W3CDTF">2022-02-16T09:04:01Z</dcterms:modified>
  <cp:category/>
</cp:coreProperties>
</file>